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4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8703" y="785571"/>
            <a:ext cx="7746593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C3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C3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C3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FA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FA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FA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DCEA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0600" y="0"/>
            <a:ext cx="181610" cy="6858000"/>
          </a:xfrm>
          <a:custGeom>
            <a:avLst/>
            <a:gdLst/>
            <a:ahLst/>
            <a:cxnLst/>
            <a:rect l="l" t="t" r="r" b="b"/>
            <a:pathLst>
              <a:path w="181609" h="6858000">
                <a:moveTo>
                  <a:pt x="181356" y="0"/>
                </a:moveTo>
                <a:lnTo>
                  <a:pt x="0" y="0"/>
                </a:lnTo>
                <a:lnTo>
                  <a:pt x="0" y="6858000"/>
                </a:lnTo>
                <a:lnTo>
                  <a:pt x="181356" y="6858000"/>
                </a:lnTo>
                <a:lnTo>
                  <a:pt x="181356" y="0"/>
                </a:lnTo>
                <a:close/>
              </a:path>
            </a:pathLst>
          </a:custGeom>
          <a:solidFill>
            <a:srgbClr val="DCEAC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1476" y="0"/>
            <a:ext cx="230504" cy="6858000"/>
          </a:xfrm>
          <a:custGeom>
            <a:avLst/>
            <a:gdLst/>
            <a:ahLst/>
            <a:cxnLst/>
            <a:rect l="l" t="t" r="r" b="b"/>
            <a:pathLst>
              <a:path w="230505" h="6858000">
                <a:moveTo>
                  <a:pt x="230124" y="0"/>
                </a:moveTo>
                <a:lnTo>
                  <a:pt x="0" y="0"/>
                </a:lnTo>
                <a:lnTo>
                  <a:pt x="0" y="6858000"/>
                </a:lnTo>
                <a:lnTo>
                  <a:pt x="230124" y="6858000"/>
                </a:lnTo>
                <a:lnTo>
                  <a:pt x="230124" y="0"/>
                </a:lnTo>
                <a:close/>
              </a:path>
            </a:pathLst>
          </a:custGeom>
          <a:solidFill>
            <a:srgbClr val="EEF5E7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C7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143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912">
            <a:solidFill>
              <a:srgbClr val="EEF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534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912">
            <a:solidFill>
              <a:srgbClr val="C7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C7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C7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C7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C7DFAA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93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4446" y="208026"/>
            <a:ext cx="6055106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C3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585721"/>
            <a:ext cx="8483600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uldadecienciasdavida.com.b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gta@cienciasdavida.com.br" TargetMode="External"/><Relationship Id="rId4" Type="http://schemas.openxmlformats.org/officeDocument/2006/relationships/hyperlink" Target="mailto:biblioteca@cienciasdavida.com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amaria@email.com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408" y="988884"/>
            <a:ext cx="7445748" cy="6900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4715" y="817245"/>
            <a:ext cx="7479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40" dirty="0">
                <a:solidFill>
                  <a:srgbClr val="D67B00"/>
                </a:solidFill>
              </a:rPr>
              <a:t>Guia</a:t>
            </a:r>
            <a:r>
              <a:rPr sz="5400" spc="330" dirty="0">
                <a:solidFill>
                  <a:srgbClr val="D67B00"/>
                </a:solidFill>
              </a:rPr>
              <a:t> </a:t>
            </a:r>
            <a:r>
              <a:rPr sz="5400" spc="375" dirty="0">
                <a:solidFill>
                  <a:srgbClr val="D67B00"/>
                </a:solidFill>
              </a:rPr>
              <a:t>para</a:t>
            </a:r>
            <a:r>
              <a:rPr sz="5400" spc="335" dirty="0">
                <a:solidFill>
                  <a:srgbClr val="D67B00"/>
                </a:solidFill>
              </a:rPr>
              <a:t> </a:t>
            </a:r>
            <a:r>
              <a:rPr sz="5400" spc="305" dirty="0">
                <a:solidFill>
                  <a:srgbClr val="D67B00"/>
                </a:solidFill>
              </a:rPr>
              <a:t>submissão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3028188"/>
            <a:ext cx="3592067" cy="13594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144" y="2874264"/>
            <a:ext cx="1679448" cy="1728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1292" y="5989417"/>
            <a:ext cx="1046160" cy="203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380" y="956880"/>
            <a:ext cx="2805481" cy="694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>
                <a:solidFill>
                  <a:srgbClr val="D67B00"/>
                </a:solidFill>
              </a:rPr>
              <a:t>5º</a:t>
            </a:r>
            <a:r>
              <a:rPr sz="5400" spc="270" dirty="0">
                <a:solidFill>
                  <a:srgbClr val="D67B00"/>
                </a:solidFill>
              </a:rPr>
              <a:t> </a:t>
            </a:r>
            <a:r>
              <a:rPr sz="5400" spc="290" dirty="0">
                <a:solidFill>
                  <a:srgbClr val="D67B00"/>
                </a:solidFill>
              </a:rPr>
              <a:t>passo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28955" y="2611882"/>
            <a:ext cx="7381875" cy="221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Cambria"/>
                <a:cs typeface="Cambria"/>
              </a:rPr>
              <a:t>Antes </a:t>
            </a:r>
            <a:r>
              <a:rPr sz="1800" spc="25" dirty="0">
                <a:latin typeface="Cambria"/>
                <a:cs typeface="Cambria"/>
              </a:rPr>
              <a:t>de </a:t>
            </a:r>
            <a:r>
              <a:rPr sz="1800" spc="65" dirty="0">
                <a:latin typeface="Cambria"/>
                <a:cs typeface="Cambria"/>
              </a:rPr>
              <a:t>enviar </a:t>
            </a:r>
            <a:r>
              <a:rPr sz="1800" spc="-60" dirty="0">
                <a:latin typeface="Cambria"/>
                <a:cs typeface="Cambria"/>
              </a:rPr>
              <a:t>o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arquivo, </a:t>
            </a:r>
            <a:r>
              <a:rPr sz="1800" spc="50" dirty="0">
                <a:latin typeface="Cambria"/>
                <a:cs typeface="Cambria"/>
              </a:rPr>
              <a:t>retire </a:t>
            </a:r>
            <a:r>
              <a:rPr sz="1800" spc="85" dirty="0">
                <a:latin typeface="Cambria"/>
                <a:cs typeface="Cambria"/>
              </a:rPr>
              <a:t>as </a:t>
            </a:r>
            <a:r>
              <a:rPr sz="1800" spc="35" dirty="0">
                <a:latin typeface="Cambria"/>
                <a:cs typeface="Cambria"/>
              </a:rPr>
              <a:t>propriedades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Autor, </a:t>
            </a:r>
            <a:r>
              <a:rPr sz="1800" spc="20" dirty="0">
                <a:latin typeface="Cambria"/>
                <a:cs typeface="Cambria"/>
              </a:rPr>
              <a:t>no </a:t>
            </a:r>
            <a:r>
              <a:rPr sz="1800" spc="15" dirty="0">
                <a:latin typeface="Cambria"/>
                <a:cs typeface="Cambria"/>
              </a:rPr>
              <a:t>próprio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arquivo.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Segue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para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próximo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slide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3903345" algn="l"/>
              </a:tabLst>
            </a:pPr>
            <a:r>
              <a:rPr sz="1800" spc="180" dirty="0">
                <a:latin typeface="Cambria"/>
                <a:cs typeface="Cambria"/>
              </a:rPr>
              <a:t>Em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componentes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artigo,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escolha:	</a:t>
            </a:r>
            <a:r>
              <a:rPr sz="1800" b="1" spc="110" dirty="0">
                <a:latin typeface="Cambria"/>
                <a:cs typeface="Cambria"/>
              </a:rPr>
              <a:t>“Texto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do </a:t>
            </a:r>
            <a:r>
              <a:rPr sz="1800" b="1" spc="120" dirty="0">
                <a:latin typeface="Cambria"/>
                <a:cs typeface="Cambria"/>
              </a:rPr>
              <a:t>artigo”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Cambria"/>
                <a:cs typeface="Cambria"/>
              </a:rPr>
              <a:t>Após,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clica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em: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b="1" spc="155" dirty="0">
                <a:latin typeface="Cambria"/>
                <a:cs typeface="Cambria"/>
              </a:rPr>
              <a:t>“Enviar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120" dirty="0">
                <a:latin typeface="Cambria"/>
                <a:cs typeface="Cambria"/>
              </a:rPr>
              <a:t>arquivo”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latin typeface="Cambria"/>
                <a:cs typeface="Cambria"/>
              </a:rPr>
              <a:t>Abaixo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clica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em: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b="1" spc="145" dirty="0">
                <a:latin typeface="Cambria"/>
                <a:cs typeface="Cambria"/>
              </a:rPr>
              <a:t>“Continuar”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50C504-7B7D-42EC-95C5-ACA0952EF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419600"/>
            <a:ext cx="1667130" cy="1667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667" y="0"/>
            <a:ext cx="9133840" cy="6858000"/>
            <a:chOff x="10667" y="0"/>
            <a:chExt cx="9133840" cy="6858000"/>
          </a:xfrm>
        </p:grpSpPr>
        <p:sp>
          <p:nvSpPr>
            <p:cNvPr id="7" name="object 7"/>
            <p:cNvSpPr/>
            <p:nvPr/>
          </p:nvSpPr>
          <p:spPr>
            <a:xfrm>
              <a:off x="8839199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39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" y="576070"/>
              <a:ext cx="8810244" cy="62819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24906" y="443712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08204" y="0"/>
                  </a:moveTo>
                  <a:lnTo>
                    <a:pt x="0" y="108204"/>
                  </a:lnTo>
                  <a:lnTo>
                    <a:pt x="108204" y="216407"/>
                  </a:lnTo>
                  <a:lnTo>
                    <a:pt x="108204" y="162306"/>
                  </a:lnTo>
                  <a:lnTo>
                    <a:pt x="576072" y="162306"/>
                  </a:lnTo>
                  <a:lnTo>
                    <a:pt x="576072" y="54101"/>
                  </a:lnTo>
                  <a:lnTo>
                    <a:pt x="108204" y="54101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4906" y="443712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108204"/>
                  </a:moveTo>
                  <a:lnTo>
                    <a:pt x="108204" y="0"/>
                  </a:lnTo>
                  <a:lnTo>
                    <a:pt x="108204" y="54101"/>
                  </a:lnTo>
                  <a:lnTo>
                    <a:pt x="576072" y="54101"/>
                  </a:lnTo>
                  <a:lnTo>
                    <a:pt x="576072" y="162306"/>
                  </a:lnTo>
                  <a:lnTo>
                    <a:pt x="108204" y="162306"/>
                  </a:lnTo>
                  <a:lnTo>
                    <a:pt x="108204" y="216407"/>
                  </a:lnTo>
                  <a:lnTo>
                    <a:pt x="0" y="108204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0684" y="873252"/>
              <a:ext cx="576580" cy="108585"/>
            </a:xfrm>
            <a:custGeom>
              <a:avLst/>
              <a:gdLst/>
              <a:ahLst/>
              <a:cxnLst/>
              <a:rect l="l" t="t" r="r" b="b"/>
              <a:pathLst>
                <a:path w="576580" h="108584">
                  <a:moveTo>
                    <a:pt x="576072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576072" y="108203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43811" y="176784"/>
            <a:ext cx="5361940" cy="6563995"/>
            <a:chOff x="1543811" y="176784"/>
            <a:chExt cx="5361940" cy="656399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811" y="332230"/>
              <a:ext cx="5059680" cy="64084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56509" y="189738"/>
              <a:ext cx="216535" cy="576580"/>
            </a:xfrm>
            <a:custGeom>
              <a:avLst/>
              <a:gdLst/>
              <a:ahLst/>
              <a:cxnLst/>
              <a:rect l="l" t="t" r="r" b="b"/>
              <a:pathLst>
                <a:path w="216535" h="576580">
                  <a:moveTo>
                    <a:pt x="162306" y="0"/>
                  </a:moveTo>
                  <a:lnTo>
                    <a:pt x="54101" y="0"/>
                  </a:lnTo>
                  <a:lnTo>
                    <a:pt x="54101" y="467867"/>
                  </a:lnTo>
                  <a:lnTo>
                    <a:pt x="0" y="467867"/>
                  </a:lnTo>
                  <a:lnTo>
                    <a:pt x="108203" y="576071"/>
                  </a:lnTo>
                  <a:lnTo>
                    <a:pt x="216407" y="467867"/>
                  </a:lnTo>
                  <a:lnTo>
                    <a:pt x="162306" y="467867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6509" y="189738"/>
              <a:ext cx="216535" cy="576580"/>
            </a:xfrm>
            <a:custGeom>
              <a:avLst/>
              <a:gdLst/>
              <a:ahLst/>
              <a:cxnLst/>
              <a:rect l="l" t="t" r="r" b="b"/>
              <a:pathLst>
                <a:path w="216535" h="576580">
                  <a:moveTo>
                    <a:pt x="108203" y="576071"/>
                  </a:moveTo>
                  <a:lnTo>
                    <a:pt x="0" y="467867"/>
                  </a:lnTo>
                  <a:lnTo>
                    <a:pt x="54101" y="467867"/>
                  </a:lnTo>
                  <a:lnTo>
                    <a:pt x="54101" y="0"/>
                  </a:lnTo>
                  <a:lnTo>
                    <a:pt x="162306" y="0"/>
                  </a:lnTo>
                  <a:lnTo>
                    <a:pt x="162306" y="467867"/>
                  </a:lnTo>
                  <a:lnTo>
                    <a:pt x="216407" y="467867"/>
                  </a:lnTo>
                  <a:lnTo>
                    <a:pt x="108203" y="576071"/>
                  </a:lnTo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16217" y="5374386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107442" y="0"/>
                  </a:moveTo>
                  <a:lnTo>
                    <a:pt x="0" y="107441"/>
                  </a:lnTo>
                  <a:lnTo>
                    <a:pt x="107442" y="214883"/>
                  </a:lnTo>
                  <a:lnTo>
                    <a:pt x="107442" y="161162"/>
                  </a:lnTo>
                  <a:lnTo>
                    <a:pt x="576072" y="161162"/>
                  </a:lnTo>
                  <a:lnTo>
                    <a:pt x="576072" y="53720"/>
                  </a:lnTo>
                  <a:lnTo>
                    <a:pt x="107442" y="53720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6217" y="5374386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0" y="107441"/>
                  </a:moveTo>
                  <a:lnTo>
                    <a:pt x="107442" y="214883"/>
                  </a:lnTo>
                  <a:lnTo>
                    <a:pt x="107442" y="161162"/>
                  </a:lnTo>
                  <a:lnTo>
                    <a:pt x="576072" y="161162"/>
                  </a:lnTo>
                  <a:lnTo>
                    <a:pt x="576072" y="53720"/>
                  </a:lnTo>
                  <a:lnTo>
                    <a:pt x="107442" y="53720"/>
                  </a:lnTo>
                  <a:lnTo>
                    <a:pt x="107442" y="0"/>
                  </a:lnTo>
                  <a:lnTo>
                    <a:pt x="0" y="107441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0191" y="1124711"/>
              <a:ext cx="3312160" cy="360045"/>
            </a:xfrm>
            <a:custGeom>
              <a:avLst/>
              <a:gdLst/>
              <a:ahLst/>
              <a:cxnLst/>
              <a:rect l="l" t="t" r="r" b="b"/>
              <a:pathLst>
                <a:path w="3312160" h="360044">
                  <a:moveTo>
                    <a:pt x="33116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311652" y="359663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87196" y="1700783"/>
            <a:ext cx="6423660" cy="4495800"/>
            <a:chOff x="1187196" y="1700783"/>
            <a:chExt cx="6423660" cy="44958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1700783"/>
              <a:ext cx="6423659" cy="4495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84882" y="5157977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80" h="216535">
                  <a:moveTo>
                    <a:pt x="108204" y="0"/>
                  </a:moveTo>
                  <a:lnTo>
                    <a:pt x="0" y="108204"/>
                  </a:lnTo>
                  <a:lnTo>
                    <a:pt x="108204" y="216408"/>
                  </a:lnTo>
                  <a:lnTo>
                    <a:pt x="108204" y="162306"/>
                  </a:lnTo>
                  <a:lnTo>
                    <a:pt x="576072" y="162306"/>
                  </a:lnTo>
                  <a:lnTo>
                    <a:pt x="576072" y="54102"/>
                  </a:lnTo>
                  <a:lnTo>
                    <a:pt x="108204" y="54102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4882" y="5157977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80" h="216535">
                  <a:moveTo>
                    <a:pt x="0" y="108204"/>
                  </a:moveTo>
                  <a:lnTo>
                    <a:pt x="108204" y="216408"/>
                  </a:lnTo>
                  <a:lnTo>
                    <a:pt x="108204" y="162306"/>
                  </a:lnTo>
                  <a:lnTo>
                    <a:pt x="576072" y="162306"/>
                  </a:lnTo>
                  <a:lnTo>
                    <a:pt x="576072" y="54102"/>
                  </a:lnTo>
                  <a:lnTo>
                    <a:pt x="108204" y="54102"/>
                  </a:lnTo>
                  <a:lnTo>
                    <a:pt x="108204" y="0"/>
                  </a:lnTo>
                  <a:lnTo>
                    <a:pt x="0" y="108204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02408" y="2709672"/>
              <a:ext cx="3312160" cy="360045"/>
            </a:xfrm>
            <a:custGeom>
              <a:avLst/>
              <a:gdLst/>
              <a:ahLst/>
              <a:cxnLst/>
              <a:rect l="l" t="t" r="r" b="b"/>
              <a:pathLst>
                <a:path w="3312160" h="360044">
                  <a:moveTo>
                    <a:pt x="33116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311652" y="359663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380" y="956880"/>
            <a:ext cx="2805481" cy="694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35" dirty="0">
                <a:solidFill>
                  <a:srgbClr val="D67B00"/>
                </a:solidFill>
                <a:latin typeface="Cambria"/>
                <a:cs typeface="Cambria"/>
              </a:rPr>
              <a:t>5º</a:t>
            </a:r>
            <a:r>
              <a:rPr sz="5400" b="1" spc="270" dirty="0">
                <a:solidFill>
                  <a:srgbClr val="D67B00"/>
                </a:solidFill>
                <a:latin typeface="Cambria"/>
                <a:cs typeface="Cambria"/>
              </a:rPr>
              <a:t> </a:t>
            </a:r>
            <a:r>
              <a:rPr sz="5400" b="1" spc="290" dirty="0">
                <a:solidFill>
                  <a:srgbClr val="D67B00"/>
                </a:solidFill>
                <a:latin typeface="Cambria"/>
                <a:cs typeface="Cambria"/>
              </a:rPr>
              <a:t>passo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263" y="2922523"/>
            <a:ext cx="7919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latin typeface="Cambria"/>
                <a:cs typeface="Cambria"/>
              </a:rPr>
              <a:t>Feito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160" dirty="0">
                <a:latin typeface="Cambria"/>
                <a:cs typeface="Cambria"/>
              </a:rPr>
              <a:t>a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95" dirty="0">
                <a:latin typeface="Cambria"/>
                <a:cs typeface="Cambria"/>
              </a:rPr>
              <a:t>retirada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das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propriedades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do</a:t>
            </a:r>
            <a:r>
              <a:rPr sz="2400" spc="114" dirty="0">
                <a:latin typeface="Cambria"/>
                <a:cs typeface="Cambria"/>
              </a:rPr>
              <a:t> </a:t>
            </a:r>
            <a:r>
              <a:rPr sz="2400" spc="95" dirty="0">
                <a:latin typeface="Cambria"/>
                <a:cs typeface="Cambria"/>
              </a:rPr>
              <a:t>autor,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vamos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agora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ao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envio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do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arquivo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94C4B5-492D-4748-8329-A3C098BFF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95838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1272" y="0"/>
            <a:ext cx="8601710" cy="6858000"/>
            <a:chOff x="271272" y="0"/>
            <a:chExt cx="8601710" cy="6858000"/>
          </a:xfrm>
        </p:grpSpPr>
        <p:sp>
          <p:nvSpPr>
            <p:cNvPr id="4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2" y="661416"/>
              <a:ext cx="8601456" cy="5535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380" y="956880"/>
            <a:ext cx="2805481" cy="694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>
                <a:solidFill>
                  <a:srgbClr val="D67B00"/>
                </a:solidFill>
              </a:rPr>
              <a:t>6º</a:t>
            </a:r>
            <a:r>
              <a:rPr sz="5400" spc="270" dirty="0">
                <a:solidFill>
                  <a:srgbClr val="D67B00"/>
                </a:solidFill>
              </a:rPr>
              <a:t> </a:t>
            </a:r>
            <a:r>
              <a:rPr sz="5400" spc="290" dirty="0">
                <a:solidFill>
                  <a:srgbClr val="D67B00"/>
                </a:solidFill>
              </a:rPr>
              <a:t>passo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28955" y="2610358"/>
            <a:ext cx="77749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78635" algn="l"/>
              </a:tabLst>
            </a:pPr>
            <a:r>
              <a:rPr sz="1800" spc="180" dirty="0">
                <a:latin typeface="Cambria"/>
                <a:cs typeface="Cambria"/>
              </a:rPr>
              <a:t>Em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metadados:	</a:t>
            </a:r>
            <a:r>
              <a:rPr sz="1800" b="1" spc="140" dirty="0">
                <a:latin typeface="Cambria"/>
                <a:cs typeface="Cambria"/>
              </a:rPr>
              <a:t>Apague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as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informações</a:t>
            </a:r>
            <a:r>
              <a:rPr sz="1800" b="1" spc="125" dirty="0">
                <a:latin typeface="Cambria"/>
                <a:cs typeface="Cambria"/>
              </a:rPr>
              <a:t> </a:t>
            </a:r>
            <a:r>
              <a:rPr sz="1800" b="1" spc="110" dirty="0">
                <a:latin typeface="Cambria"/>
                <a:cs typeface="Cambria"/>
              </a:rPr>
              <a:t>que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sz="1800" b="1" spc="90" dirty="0">
                <a:latin typeface="Cambria"/>
                <a:cs typeface="Cambria"/>
              </a:rPr>
              <a:t>estão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escritas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antes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do </a:t>
            </a:r>
            <a:r>
              <a:rPr sz="1800" b="1" spc="-380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título</a:t>
            </a:r>
            <a:r>
              <a:rPr sz="1800" b="1" spc="95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do</a:t>
            </a:r>
            <a:r>
              <a:rPr sz="1800" b="1" spc="110" dirty="0">
                <a:latin typeface="Cambria"/>
                <a:cs typeface="Cambria"/>
              </a:rPr>
              <a:t> trabalho.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65" dirty="0">
                <a:latin typeface="Cambria"/>
                <a:cs typeface="Cambria"/>
              </a:rPr>
              <a:t>Abaixo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clica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em: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b="1" spc="145" dirty="0">
                <a:latin typeface="Cambria"/>
                <a:cs typeface="Cambria"/>
              </a:rPr>
              <a:t>“Continuar”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901095-051F-44AC-BEB1-604D4EF67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62036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7972" y="0"/>
            <a:ext cx="8068309" cy="6858000"/>
            <a:chOff x="537972" y="0"/>
            <a:chExt cx="8068309" cy="6858000"/>
          </a:xfrm>
        </p:grpSpPr>
        <p:sp>
          <p:nvSpPr>
            <p:cNvPr id="4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4" y="5500115"/>
              <a:ext cx="137159" cy="137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" y="1543811"/>
              <a:ext cx="8068056" cy="3771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380" y="956880"/>
            <a:ext cx="2805481" cy="694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35" dirty="0">
                <a:solidFill>
                  <a:srgbClr val="D67B00"/>
                </a:solidFill>
                <a:latin typeface="Cambria"/>
                <a:cs typeface="Cambria"/>
              </a:rPr>
              <a:t>6º</a:t>
            </a:r>
            <a:r>
              <a:rPr sz="5400" b="1" spc="270" dirty="0">
                <a:solidFill>
                  <a:srgbClr val="D67B00"/>
                </a:solidFill>
                <a:latin typeface="Cambria"/>
                <a:cs typeface="Cambria"/>
              </a:rPr>
              <a:t> </a:t>
            </a:r>
            <a:r>
              <a:rPr sz="5400" b="1" spc="290" dirty="0">
                <a:solidFill>
                  <a:srgbClr val="D67B00"/>
                </a:solidFill>
                <a:latin typeface="Cambria"/>
                <a:cs typeface="Cambria"/>
              </a:rPr>
              <a:t>passo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955" y="2610358"/>
            <a:ext cx="697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0090" algn="l"/>
              </a:tabLst>
            </a:pPr>
            <a:r>
              <a:rPr sz="1800" spc="180" dirty="0">
                <a:latin typeface="Cambria"/>
                <a:cs typeface="Cambria"/>
              </a:rPr>
              <a:t>Em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transferência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manuscrito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clica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em:	</a:t>
            </a:r>
            <a:r>
              <a:rPr sz="1800" b="1" spc="145" dirty="0">
                <a:latin typeface="Cambria"/>
                <a:cs typeface="Cambria"/>
              </a:rPr>
              <a:t>“Salvar</a:t>
            </a:r>
            <a:r>
              <a:rPr sz="1800" b="1" spc="65" dirty="0">
                <a:latin typeface="Cambria"/>
                <a:cs typeface="Cambria"/>
              </a:rPr>
              <a:t> </a:t>
            </a:r>
            <a:r>
              <a:rPr sz="1800" b="1" spc="75" dirty="0">
                <a:latin typeface="Cambria"/>
                <a:cs typeface="Cambria"/>
              </a:rPr>
              <a:t>e</a:t>
            </a:r>
            <a:r>
              <a:rPr sz="1800" b="1" spc="95" dirty="0">
                <a:latin typeface="Cambria"/>
                <a:cs typeface="Cambria"/>
              </a:rPr>
              <a:t> </a:t>
            </a:r>
            <a:r>
              <a:rPr sz="1800" b="1" spc="125" dirty="0">
                <a:latin typeface="Cambria"/>
                <a:cs typeface="Cambria"/>
              </a:rPr>
              <a:t>continuar”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82185-662F-439B-AC8C-C178A4270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46" y="3276600"/>
            <a:ext cx="2362307" cy="28197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7868" y="0"/>
            <a:ext cx="8133715" cy="6858000"/>
            <a:chOff x="467868" y="0"/>
            <a:chExt cx="8133715" cy="6858000"/>
          </a:xfrm>
        </p:grpSpPr>
        <p:sp>
          <p:nvSpPr>
            <p:cNvPr id="4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4" y="5500115"/>
              <a:ext cx="137159" cy="137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765048"/>
              <a:ext cx="8133588" cy="56159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39340" y="3500628"/>
              <a:ext cx="1225550" cy="216535"/>
            </a:xfrm>
            <a:custGeom>
              <a:avLst/>
              <a:gdLst/>
              <a:ahLst/>
              <a:cxnLst/>
              <a:rect l="l" t="t" r="r" b="b"/>
              <a:pathLst>
                <a:path w="1225550" h="216535">
                  <a:moveTo>
                    <a:pt x="122529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225296" y="216408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225" y="956880"/>
            <a:ext cx="2782635" cy="694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>
                <a:solidFill>
                  <a:srgbClr val="D67B00"/>
                </a:solidFill>
              </a:rPr>
              <a:t>1º</a:t>
            </a:r>
            <a:r>
              <a:rPr sz="5400" spc="270" dirty="0">
                <a:solidFill>
                  <a:srgbClr val="D67B00"/>
                </a:solidFill>
              </a:rPr>
              <a:t> </a:t>
            </a:r>
            <a:r>
              <a:rPr sz="5400" spc="290" dirty="0">
                <a:solidFill>
                  <a:srgbClr val="D67B00"/>
                </a:solidFill>
              </a:rPr>
              <a:t>passo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402437" y="2187321"/>
            <a:ext cx="75088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Cambria"/>
                <a:cs typeface="Cambria"/>
              </a:rPr>
              <a:t>Acesse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o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site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da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Instituição: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b="1" u="sng" spc="120" dirty="0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Cambria"/>
                <a:cs typeface="Cambria"/>
                <a:hlinkClick r:id="rId3"/>
              </a:rPr>
              <a:t>www.faculdadecienciasdavida.com.br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marL="12700" marR="920115">
              <a:lnSpc>
                <a:spcPct val="100000"/>
              </a:lnSpc>
              <a:spcBef>
                <a:spcPts val="1860"/>
              </a:spcBef>
            </a:pPr>
            <a:r>
              <a:rPr sz="1800" spc="180" dirty="0">
                <a:latin typeface="Cambria"/>
                <a:cs typeface="Cambria"/>
              </a:rPr>
              <a:t>Em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seguida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acesse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aba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b="1" spc="235" dirty="0">
                <a:latin typeface="Cambria"/>
                <a:cs typeface="Cambria"/>
              </a:rPr>
              <a:t>BIBLIOTECA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e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clica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em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b="1" spc="229" dirty="0">
                <a:latin typeface="Cambria"/>
                <a:cs typeface="Cambria"/>
              </a:rPr>
              <a:t>REVISTA </a:t>
            </a:r>
            <a:r>
              <a:rPr sz="1800" b="1" spc="-385" dirty="0">
                <a:latin typeface="Cambria"/>
                <a:cs typeface="Cambria"/>
              </a:rPr>
              <a:t> </a:t>
            </a:r>
            <a:r>
              <a:rPr sz="1800" b="1" spc="240" dirty="0">
                <a:latin typeface="Cambria"/>
                <a:cs typeface="Cambria"/>
              </a:rPr>
              <a:t>BRASILEIRA</a:t>
            </a:r>
            <a:r>
              <a:rPr sz="1800" b="1" spc="80" dirty="0">
                <a:latin typeface="Cambria"/>
                <a:cs typeface="Cambria"/>
              </a:rPr>
              <a:t> </a:t>
            </a:r>
            <a:r>
              <a:rPr sz="1800" b="1" spc="265" dirty="0">
                <a:latin typeface="Cambria"/>
                <a:cs typeface="Cambria"/>
              </a:rPr>
              <a:t>CIENCIAS</a:t>
            </a:r>
            <a:r>
              <a:rPr sz="1800" b="1" spc="95" dirty="0">
                <a:latin typeface="Cambria"/>
                <a:cs typeface="Cambria"/>
              </a:rPr>
              <a:t> </a:t>
            </a:r>
            <a:r>
              <a:rPr sz="1800" b="1" spc="210" dirty="0">
                <a:latin typeface="Cambria"/>
                <a:cs typeface="Cambria"/>
              </a:rPr>
              <a:t>DA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b="1" spc="204" dirty="0">
                <a:latin typeface="Cambria"/>
                <a:cs typeface="Cambria"/>
              </a:rPr>
              <a:t>VIDA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200" dirty="0">
                <a:latin typeface="Cambria"/>
                <a:cs typeface="Cambria"/>
              </a:rPr>
              <a:t>Ou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30" dirty="0">
                <a:latin typeface="Cambria"/>
                <a:cs typeface="Cambria"/>
              </a:rPr>
              <a:t>faça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b="1" spc="135" dirty="0">
                <a:latin typeface="Cambria"/>
                <a:cs typeface="Cambria"/>
              </a:rPr>
              <a:t>a</a:t>
            </a:r>
            <a:r>
              <a:rPr sz="1800" b="1" spc="100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leitura</a:t>
            </a:r>
            <a:r>
              <a:rPr sz="1800" b="1" spc="100" dirty="0">
                <a:latin typeface="Cambria"/>
                <a:cs typeface="Cambria"/>
              </a:rPr>
              <a:t> do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95" dirty="0">
                <a:solidFill>
                  <a:srgbClr val="001F5F"/>
                </a:solidFill>
                <a:latin typeface="Cambria"/>
                <a:cs typeface="Cambria"/>
              </a:rPr>
              <a:t>QRCode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9364" y="3988308"/>
            <a:ext cx="1513332" cy="1511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087" y="956880"/>
            <a:ext cx="2791773" cy="694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>
                <a:solidFill>
                  <a:srgbClr val="D67B00"/>
                </a:solidFill>
              </a:rPr>
              <a:t>7º</a:t>
            </a:r>
            <a:r>
              <a:rPr sz="5400" spc="270" dirty="0">
                <a:solidFill>
                  <a:srgbClr val="D67B00"/>
                </a:solidFill>
              </a:rPr>
              <a:t> </a:t>
            </a:r>
            <a:r>
              <a:rPr sz="5400" spc="290" dirty="0">
                <a:solidFill>
                  <a:srgbClr val="D67B00"/>
                </a:solidFill>
              </a:rPr>
              <a:t>passo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28955" y="2610358"/>
            <a:ext cx="8195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4295" algn="l"/>
              </a:tabLst>
            </a:pPr>
            <a:r>
              <a:rPr sz="1800" spc="65" dirty="0">
                <a:latin typeface="Cambria"/>
                <a:cs typeface="Cambria"/>
              </a:rPr>
              <a:t>Inclusão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metadados:	</a:t>
            </a:r>
            <a:r>
              <a:rPr sz="1800" b="1" spc="140" dirty="0">
                <a:latin typeface="Cambria"/>
                <a:cs typeface="Cambria"/>
              </a:rPr>
              <a:t>“Preencha</a:t>
            </a:r>
            <a:r>
              <a:rPr sz="1800" b="1" spc="130" dirty="0">
                <a:latin typeface="Cambria"/>
                <a:cs typeface="Cambria"/>
              </a:rPr>
              <a:t> </a:t>
            </a:r>
            <a:r>
              <a:rPr sz="1800" b="1" spc="90" dirty="0">
                <a:latin typeface="Cambria"/>
                <a:cs typeface="Cambria"/>
              </a:rPr>
              <a:t>todos </a:t>
            </a:r>
            <a:r>
              <a:rPr sz="1800" b="1" spc="70" dirty="0">
                <a:latin typeface="Cambria"/>
                <a:cs typeface="Cambria"/>
              </a:rPr>
              <a:t>os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sz="1800" b="1" spc="110" dirty="0">
                <a:latin typeface="Cambria"/>
                <a:cs typeface="Cambria"/>
              </a:rPr>
              <a:t>campos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solicitados”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65" dirty="0">
                <a:latin typeface="Cambria"/>
                <a:cs typeface="Cambria"/>
              </a:rPr>
              <a:t>Abaixo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campo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“Resumo”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clica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em: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b="1" spc="130" dirty="0">
                <a:latin typeface="Cambria"/>
                <a:cs typeface="Cambria"/>
              </a:rPr>
              <a:t>“Incluir</a:t>
            </a:r>
            <a:r>
              <a:rPr sz="1800" b="1" spc="125" dirty="0">
                <a:latin typeface="Cambria"/>
                <a:cs typeface="Cambria"/>
              </a:rPr>
              <a:t> Contribuidor”.</a:t>
            </a:r>
            <a:r>
              <a:rPr sz="1800" b="1" spc="7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Ira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abrir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uma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nova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aba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para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que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você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possa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preencher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as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informações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seu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u="sng" spc="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Orientador</a:t>
            </a:r>
            <a:r>
              <a:rPr sz="1800" spc="75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428307-F510-434F-9AF6-0DBCA3A20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962400"/>
            <a:ext cx="2247900" cy="224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00"/>
              <a:ext cx="9144000" cy="533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3809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4589" y="721233"/>
            <a:ext cx="928369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1º</a:t>
            </a:r>
            <a:r>
              <a:rPr sz="13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Preencha </a:t>
            </a:r>
            <a:r>
              <a:rPr sz="1300" spc="-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informaç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õ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es  solicitadas,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sobre o seu </a:t>
            </a:r>
            <a:r>
              <a:rPr sz="1300" spc="-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orientador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64"/>
              <a:ext cx="9143999" cy="68412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6301" y="3458336"/>
            <a:ext cx="11423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2º</a:t>
            </a:r>
            <a:r>
              <a:rPr sz="13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Marque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esta </a:t>
            </a:r>
            <a:r>
              <a:rPr sz="1300" spc="-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opção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9160" y="3704844"/>
            <a:ext cx="433070" cy="288290"/>
          </a:xfrm>
          <a:custGeom>
            <a:avLst/>
            <a:gdLst/>
            <a:ahLst/>
            <a:cxnLst/>
            <a:rect l="l" t="t" r="r" b="b"/>
            <a:pathLst>
              <a:path w="433069" h="288289">
                <a:moveTo>
                  <a:pt x="288798" y="0"/>
                </a:moveTo>
                <a:lnTo>
                  <a:pt x="288798" y="72008"/>
                </a:lnTo>
                <a:lnTo>
                  <a:pt x="0" y="72008"/>
                </a:lnTo>
                <a:lnTo>
                  <a:pt x="0" y="216026"/>
                </a:lnTo>
                <a:lnTo>
                  <a:pt x="288798" y="216026"/>
                </a:lnTo>
                <a:lnTo>
                  <a:pt x="288798" y="288035"/>
                </a:lnTo>
                <a:lnTo>
                  <a:pt x="432816" y="144017"/>
                </a:lnTo>
                <a:lnTo>
                  <a:pt x="2887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267" y="6049772"/>
            <a:ext cx="930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3º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Clica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em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salvar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9160" y="6237732"/>
            <a:ext cx="433070" cy="288290"/>
          </a:xfrm>
          <a:custGeom>
            <a:avLst/>
            <a:gdLst/>
            <a:ahLst/>
            <a:cxnLst/>
            <a:rect l="l" t="t" r="r" b="b"/>
            <a:pathLst>
              <a:path w="433069" h="288290">
                <a:moveTo>
                  <a:pt x="288798" y="0"/>
                </a:moveTo>
                <a:lnTo>
                  <a:pt x="288798" y="72009"/>
                </a:lnTo>
                <a:lnTo>
                  <a:pt x="0" y="72009"/>
                </a:lnTo>
                <a:lnTo>
                  <a:pt x="0" y="216027"/>
                </a:lnTo>
                <a:lnTo>
                  <a:pt x="288798" y="216027"/>
                </a:lnTo>
                <a:lnTo>
                  <a:pt x="288798" y="288036"/>
                </a:lnTo>
                <a:lnTo>
                  <a:pt x="432816" y="144018"/>
                </a:lnTo>
                <a:lnTo>
                  <a:pt x="2887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949" y="956880"/>
            <a:ext cx="2800912" cy="694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35" dirty="0">
                <a:solidFill>
                  <a:srgbClr val="D67B00"/>
                </a:solidFill>
                <a:latin typeface="Cambria"/>
                <a:cs typeface="Cambria"/>
              </a:rPr>
              <a:t>8º</a:t>
            </a:r>
            <a:r>
              <a:rPr sz="5400" b="1" spc="270" dirty="0">
                <a:solidFill>
                  <a:srgbClr val="D67B00"/>
                </a:solidFill>
                <a:latin typeface="Cambria"/>
                <a:cs typeface="Cambria"/>
              </a:rPr>
              <a:t> </a:t>
            </a:r>
            <a:r>
              <a:rPr sz="5400" b="1" spc="290" dirty="0">
                <a:solidFill>
                  <a:srgbClr val="D67B00"/>
                </a:solidFill>
                <a:latin typeface="Cambria"/>
                <a:cs typeface="Cambria"/>
              </a:rPr>
              <a:t>passo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955" y="2610358"/>
            <a:ext cx="6145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0" dirty="0">
                <a:latin typeface="Cambria"/>
                <a:cs typeface="Cambria"/>
              </a:rPr>
              <a:t>Na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aba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“Confirmação”,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clica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em: 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b="1" spc="135" dirty="0">
                <a:latin typeface="Cambria"/>
                <a:cs typeface="Cambria"/>
              </a:rPr>
              <a:t>“Finalizar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submissão”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B7D8D6-7C78-47A0-B7AD-72D9755C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39778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38285" cy="6858000"/>
            <a:chOff x="0" y="0"/>
            <a:chExt cx="9138285" cy="6858000"/>
          </a:xfrm>
        </p:grpSpPr>
        <p:sp>
          <p:nvSpPr>
            <p:cNvPr id="4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1084"/>
              <a:ext cx="9137904" cy="63063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00059" y="291084"/>
              <a:ext cx="935990" cy="257810"/>
            </a:xfrm>
            <a:custGeom>
              <a:avLst/>
              <a:gdLst/>
              <a:ahLst/>
              <a:cxnLst/>
              <a:rect l="l" t="t" r="r" b="b"/>
              <a:pathLst>
                <a:path w="935990" h="257809">
                  <a:moveTo>
                    <a:pt x="935736" y="0"/>
                  </a:moveTo>
                  <a:lnTo>
                    <a:pt x="0" y="0"/>
                  </a:lnTo>
                  <a:lnTo>
                    <a:pt x="0" y="257556"/>
                  </a:lnTo>
                  <a:lnTo>
                    <a:pt x="935736" y="25755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002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949" y="956880"/>
            <a:ext cx="2800912" cy="694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>
                <a:solidFill>
                  <a:srgbClr val="D67B00"/>
                </a:solidFill>
              </a:rPr>
              <a:t>8º</a:t>
            </a:r>
            <a:r>
              <a:rPr sz="5400" spc="270" dirty="0">
                <a:solidFill>
                  <a:srgbClr val="D67B00"/>
                </a:solidFill>
              </a:rPr>
              <a:t> </a:t>
            </a:r>
            <a:r>
              <a:rPr sz="5400" spc="290" dirty="0">
                <a:solidFill>
                  <a:srgbClr val="D67B00"/>
                </a:solidFill>
              </a:rPr>
              <a:t>passo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698703" y="2611882"/>
            <a:ext cx="6845096" cy="1178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55"/>
              </a:lnSpc>
              <a:spcBef>
                <a:spcPts val="100"/>
              </a:spcBef>
            </a:pPr>
            <a:r>
              <a:rPr sz="1800" spc="80" dirty="0">
                <a:latin typeface="Cambria"/>
                <a:cs typeface="Cambria"/>
              </a:rPr>
              <a:t>Aguarde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mais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um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pouco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até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que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apareça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lang="pt-BR" sz="1800" spc="65" dirty="0">
                <a:latin typeface="Cambria"/>
                <a:cs typeface="Cambria"/>
              </a:rPr>
              <a:t>mensagem</a:t>
            </a:r>
            <a:r>
              <a:rPr sz="1800" spc="65" dirty="0">
                <a:latin typeface="Cambria"/>
                <a:cs typeface="Cambria"/>
              </a:rPr>
              <a:t>:</a:t>
            </a:r>
            <a:endParaRPr lang="pt-BR" sz="1800" spc="65" dirty="0">
              <a:latin typeface="Cambria"/>
              <a:cs typeface="Cambria"/>
            </a:endParaRPr>
          </a:p>
          <a:p>
            <a:pPr marL="12700" algn="ctr">
              <a:lnSpc>
                <a:spcPts val="2155"/>
              </a:lnSpc>
              <a:spcBef>
                <a:spcPts val="100"/>
              </a:spcBef>
            </a:pPr>
            <a:endParaRPr lang="pt-BR" spc="65" dirty="0">
              <a:latin typeface="Cambria"/>
              <a:cs typeface="Cambria"/>
            </a:endParaRPr>
          </a:p>
          <a:p>
            <a:pPr marL="12700" algn="ctr">
              <a:lnSpc>
                <a:spcPts val="2155"/>
              </a:lnSpc>
              <a:spcBef>
                <a:spcPts val="100"/>
              </a:spcBef>
            </a:pPr>
            <a:endParaRPr sz="1800" dirty="0">
              <a:latin typeface="Cambria"/>
              <a:cs typeface="Cambria"/>
            </a:endParaRPr>
          </a:p>
          <a:p>
            <a:pPr marL="12700" algn="ctr">
              <a:lnSpc>
                <a:spcPts val="2155"/>
              </a:lnSpc>
            </a:pPr>
            <a:r>
              <a:rPr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/>
                <a:cs typeface="Cambria"/>
              </a:rPr>
              <a:t>“Submissão Completa”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7783"/>
              <a:ext cx="9144000" cy="57424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28431" y="568451"/>
              <a:ext cx="1007744" cy="257810"/>
            </a:xfrm>
            <a:custGeom>
              <a:avLst/>
              <a:gdLst/>
              <a:ahLst/>
              <a:cxnLst/>
              <a:rect l="l" t="t" r="r" b="b"/>
              <a:pathLst>
                <a:path w="1007745" h="257809">
                  <a:moveTo>
                    <a:pt x="1007364" y="0"/>
                  </a:moveTo>
                  <a:lnTo>
                    <a:pt x="0" y="0"/>
                  </a:lnTo>
                  <a:lnTo>
                    <a:pt x="0" y="257556"/>
                  </a:lnTo>
                  <a:lnTo>
                    <a:pt x="1007364" y="257556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002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377" y="2901504"/>
            <a:ext cx="2646623" cy="5712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4566" y="2730195"/>
            <a:ext cx="2707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00" dirty="0">
                <a:solidFill>
                  <a:srgbClr val="D67B00"/>
                </a:solidFill>
              </a:rPr>
              <a:t>Pronto!</a:t>
            </a:r>
            <a:endParaRPr sz="5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BADD146B-8341-429C-A8F0-91DB1073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5646"/>
            <a:ext cx="1422671" cy="1422671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0124"/>
            <a:ext cx="5002530" cy="150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454724"/>
            <a:ext cx="42951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5400" spc="305" dirty="0">
                <a:solidFill>
                  <a:srgbClr val="D67B00"/>
                </a:solidFill>
              </a:rPr>
              <a:t>Importante!</a:t>
            </a:r>
            <a:endParaRPr sz="5400" dirty="0"/>
          </a:p>
        </p:txBody>
      </p:sp>
      <p:sp>
        <p:nvSpPr>
          <p:cNvPr id="13" name="object 13"/>
          <p:cNvSpPr txBox="1"/>
          <p:nvPr/>
        </p:nvSpPr>
        <p:spPr>
          <a:xfrm>
            <a:off x="381000" y="1528318"/>
            <a:ext cx="8153399" cy="4747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Cambria"/>
                <a:cs typeface="Cambria"/>
              </a:rPr>
              <a:t>Submissão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na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revista</a:t>
            </a:r>
            <a:r>
              <a:rPr sz="1800" spc="100" dirty="0">
                <a:latin typeface="Cambria"/>
                <a:cs typeface="Cambria"/>
              </a:rPr>
              <a:t> – </a:t>
            </a:r>
            <a:r>
              <a:rPr sz="1800" b="1" spc="105" dirty="0">
                <a:latin typeface="Cambria"/>
                <a:cs typeface="Cambria"/>
              </a:rPr>
              <a:t>até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às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18:00h</a:t>
            </a:r>
            <a:r>
              <a:rPr sz="1800" b="1" spc="13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do</a:t>
            </a:r>
            <a:r>
              <a:rPr sz="1800" b="1" spc="120" dirty="0">
                <a:latin typeface="Cambria"/>
                <a:cs typeface="Cambria"/>
              </a:rPr>
              <a:t> dia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b="1" spc="-35" dirty="0">
                <a:latin typeface="Cambria"/>
                <a:cs typeface="Cambria"/>
              </a:rPr>
              <a:t>0</a:t>
            </a:r>
            <a:r>
              <a:rPr lang="pt-BR" sz="1800" b="1" spc="-35" dirty="0">
                <a:latin typeface="Cambria"/>
                <a:cs typeface="Cambria"/>
              </a:rPr>
              <a:t>8</a:t>
            </a:r>
            <a:r>
              <a:rPr sz="1800" b="1" spc="125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de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lang="pt-BR" sz="1800" b="1" spc="215" dirty="0">
                <a:latin typeface="Cambria"/>
                <a:cs typeface="Cambria"/>
              </a:rPr>
              <a:t>Novembro</a:t>
            </a:r>
            <a:r>
              <a:rPr sz="1800" b="1" spc="125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de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sz="1800" b="1" spc="-40" dirty="0">
                <a:latin typeface="Cambria"/>
                <a:cs typeface="Cambria"/>
              </a:rPr>
              <a:t>2021</a:t>
            </a:r>
            <a:endParaRPr sz="1800" dirty="0">
              <a:latin typeface="Cambria"/>
              <a:cs typeface="Cambria"/>
            </a:endParaRPr>
          </a:p>
          <a:p>
            <a:pPr marL="12700" marR="5080">
              <a:lnSpc>
                <a:spcPct val="200000"/>
              </a:lnSpc>
            </a:pPr>
            <a:r>
              <a:rPr sz="1800" spc="80" dirty="0">
                <a:latin typeface="Cambria"/>
                <a:cs typeface="Cambria"/>
              </a:rPr>
              <a:t>Divulgação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oficial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das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notas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das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submissões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– </a:t>
            </a:r>
            <a:r>
              <a:rPr lang="pt-BR" sz="1800" b="1" spc="-35" dirty="0">
                <a:latin typeface="Cambria"/>
                <a:cs typeface="Cambria"/>
              </a:rPr>
              <a:t>25 de Novembro</a:t>
            </a:r>
            <a:r>
              <a:rPr sz="1800" b="1" spc="100" dirty="0">
                <a:latin typeface="Cambria"/>
                <a:cs typeface="Cambria"/>
              </a:rPr>
              <a:t>de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sz="1800" b="1" spc="-40" dirty="0">
                <a:latin typeface="Cambria"/>
                <a:cs typeface="Cambria"/>
              </a:rPr>
              <a:t>2021 </a:t>
            </a:r>
            <a:r>
              <a:rPr sz="1800" b="1" spc="-38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Postagem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Trabalho Definitivo </a:t>
            </a:r>
            <a:r>
              <a:rPr sz="1800" spc="15" dirty="0">
                <a:latin typeface="Cambria"/>
                <a:cs typeface="Cambria"/>
              </a:rPr>
              <a:t>no </a:t>
            </a:r>
            <a:r>
              <a:rPr sz="1800" spc="40" dirty="0">
                <a:latin typeface="Cambria"/>
                <a:cs typeface="Cambria"/>
              </a:rPr>
              <a:t>Moodle </a:t>
            </a:r>
            <a:r>
              <a:rPr sz="1800" spc="100" dirty="0">
                <a:latin typeface="Cambria"/>
                <a:cs typeface="Cambria"/>
              </a:rPr>
              <a:t>– </a:t>
            </a:r>
            <a:r>
              <a:rPr lang="pt-BR" sz="1800" b="1" spc="-35" dirty="0">
                <a:latin typeface="Cambria"/>
                <a:cs typeface="Cambria"/>
              </a:rPr>
              <a:t>30 de Novembro </a:t>
            </a:r>
            <a:r>
              <a:rPr sz="1800" b="1" spc="100" dirty="0">
                <a:latin typeface="Cambria"/>
                <a:cs typeface="Cambria"/>
              </a:rPr>
              <a:t>de </a:t>
            </a:r>
            <a:r>
              <a:rPr sz="1800" b="1" spc="-40" dirty="0">
                <a:latin typeface="Cambria"/>
                <a:cs typeface="Cambria"/>
              </a:rPr>
              <a:t>2021 </a:t>
            </a:r>
            <a:r>
              <a:rPr sz="1800" b="1" spc="-3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Apresentação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do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35" dirty="0">
                <a:latin typeface="Cambria"/>
                <a:cs typeface="Cambria"/>
              </a:rPr>
              <a:t>TCC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–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lang="pt-BR" sz="1800" b="1" spc="-35" dirty="0">
                <a:latin typeface="Cambria"/>
                <a:cs typeface="Cambria"/>
              </a:rPr>
              <a:t>13 a 23 de Dezembro de 2021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Cambria"/>
                <a:cs typeface="Cambria"/>
              </a:rPr>
              <a:t>Horário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das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apresentações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– </a:t>
            </a:r>
            <a:r>
              <a:rPr sz="1800" b="1" spc="120" dirty="0">
                <a:latin typeface="Cambria"/>
                <a:cs typeface="Cambria"/>
              </a:rPr>
              <a:t>Início</a:t>
            </a:r>
            <a:r>
              <a:rPr sz="1800" b="1" spc="100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às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18:45h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mbria"/>
              <a:cs typeface="Cambria"/>
            </a:endParaRPr>
          </a:p>
          <a:p>
            <a:pPr marL="12700" marR="17780">
              <a:lnSpc>
                <a:spcPct val="100000"/>
              </a:lnSpc>
              <a:tabLst>
                <a:tab pos="6286500" algn="l"/>
              </a:tabLst>
            </a:pPr>
            <a:r>
              <a:rPr sz="1800" spc="70" dirty="0">
                <a:latin typeface="Cambria"/>
                <a:cs typeface="Cambria"/>
              </a:rPr>
              <a:t>Postagem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na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revista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– </a:t>
            </a:r>
            <a:r>
              <a:rPr sz="1800" b="1" spc="160" dirty="0">
                <a:latin typeface="Cambria"/>
                <a:cs typeface="Cambria"/>
              </a:rPr>
              <a:t>Caso</a:t>
            </a:r>
            <a:r>
              <a:rPr sz="1800" b="1" spc="110" dirty="0">
                <a:latin typeface="Cambria"/>
                <a:cs typeface="Cambria"/>
              </a:rPr>
              <a:t> você </a:t>
            </a:r>
            <a:r>
              <a:rPr sz="1800" b="1" spc="90" dirty="0">
                <a:latin typeface="Cambria"/>
                <a:cs typeface="Cambria"/>
              </a:rPr>
              <a:t>seja</a:t>
            </a:r>
            <a:r>
              <a:rPr sz="1800" b="1" spc="125" dirty="0">
                <a:latin typeface="Cambria"/>
                <a:cs typeface="Cambria"/>
              </a:rPr>
              <a:t> </a:t>
            </a:r>
            <a:r>
              <a:rPr sz="1800" b="1" spc="90" dirty="0">
                <a:latin typeface="Cambria"/>
                <a:cs typeface="Cambria"/>
              </a:rPr>
              <a:t>aprovado(a),</a:t>
            </a:r>
            <a:r>
              <a:rPr sz="1800" b="1" spc="95" dirty="0">
                <a:latin typeface="Cambria"/>
                <a:cs typeface="Cambria"/>
              </a:rPr>
              <a:t> </a:t>
            </a:r>
            <a:r>
              <a:rPr sz="1800" b="1" spc="105" dirty="0">
                <a:latin typeface="Cambria"/>
                <a:cs typeface="Cambria"/>
              </a:rPr>
              <a:t>poderá</a:t>
            </a:r>
            <a:r>
              <a:rPr sz="1800" b="1" spc="125" dirty="0">
                <a:latin typeface="Cambria"/>
                <a:cs typeface="Cambria"/>
              </a:rPr>
              <a:t> </a:t>
            </a:r>
            <a:r>
              <a:rPr sz="1800" b="1" spc="110" dirty="0">
                <a:latin typeface="Cambria"/>
                <a:cs typeface="Cambria"/>
              </a:rPr>
              <a:t>optar</a:t>
            </a:r>
            <a:r>
              <a:rPr sz="1800" b="1" spc="95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por </a:t>
            </a:r>
            <a:r>
              <a:rPr sz="1800" b="1" spc="-380" dirty="0">
                <a:latin typeface="Cambria"/>
                <a:cs typeface="Cambria"/>
              </a:rPr>
              <a:t> </a:t>
            </a:r>
            <a:r>
              <a:rPr sz="1800" b="1" spc="114" dirty="0">
                <a:latin typeface="Cambria"/>
                <a:cs typeface="Cambria"/>
              </a:rPr>
              <a:t>publicar ou não </a:t>
            </a:r>
            <a:r>
              <a:rPr sz="1800" b="1" spc="135" dirty="0">
                <a:latin typeface="Cambria"/>
                <a:cs typeface="Cambria"/>
              </a:rPr>
              <a:t>na </a:t>
            </a:r>
            <a:r>
              <a:rPr sz="1800" b="1" spc="105" dirty="0">
                <a:latin typeface="Cambria"/>
                <a:cs typeface="Cambria"/>
              </a:rPr>
              <a:t>revista </a:t>
            </a:r>
            <a:r>
              <a:rPr sz="1800" b="1" spc="235" dirty="0">
                <a:latin typeface="Cambria"/>
                <a:cs typeface="Cambria"/>
              </a:rPr>
              <a:t>RBCV. </a:t>
            </a:r>
            <a:r>
              <a:rPr sz="1800" b="1" spc="125" dirty="0">
                <a:latin typeface="Cambria"/>
                <a:cs typeface="Cambria"/>
              </a:rPr>
              <a:t>Deixe </a:t>
            </a:r>
            <a:r>
              <a:rPr sz="1800" b="1" spc="85" dirty="0">
                <a:latin typeface="Cambria"/>
                <a:cs typeface="Cambria"/>
              </a:rPr>
              <a:t>essa </a:t>
            </a:r>
            <a:r>
              <a:rPr sz="1800" b="1" spc="110" dirty="0">
                <a:latin typeface="Cambria"/>
                <a:cs typeface="Cambria"/>
              </a:rPr>
              <a:t>opção </a:t>
            </a:r>
            <a:r>
              <a:rPr sz="1800" b="1" spc="125" dirty="0">
                <a:latin typeface="Cambria"/>
                <a:cs typeface="Cambria"/>
              </a:rPr>
              <a:t>marcada </a:t>
            </a:r>
            <a:r>
              <a:rPr sz="1800" b="1" spc="140" dirty="0">
                <a:latin typeface="Cambria"/>
                <a:cs typeface="Cambria"/>
              </a:rPr>
              <a:t>na </a:t>
            </a:r>
            <a:r>
              <a:rPr sz="1800" b="1" spc="145" dirty="0">
                <a:latin typeface="Cambria"/>
                <a:cs typeface="Cambria"/>
              </a:rPr>
              <a:t> </a:t>
            </a:r>
            <a:r>
              <a:rPr sz="1800" b="1" spc="165" dirty="0">
                <a:solidFill>
                  <a:srgbClr val="001F5F"/>
                </a:solidFill>
                <a:latin typeface="Cambria"/>
                <a:cs typeface="Cambria"/>
              </a:rPr>
              <a:t>Ficha</a:t>
            </a:r>
            <a:r>
              <a:rPr sz="1800" b="1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00" dirty="0">
                <a:solidFill>
                  <a:srgbClr val="001F5F"/>
                </a:solidFill>
                <a:latin typeface="Cambria"/>
                <a:cs typeface="Cambria"/>
              </a:rPr>
              <a:t>de</a:t>
            </a:r>
            <a:r>
              <a:rPr sz="1800" b="1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25" dirty="0">
                <a:solidFill>
                  <a:srgbClr val="001F5F"/>
                </a:solidFill>
                <a:latin typeface="Cambria"/>
                <a:cs typeface="Cambria"/>
              </a:rPr>
              <a:t>Avaliação</a:t>
            </a:r>
            <a:r>
              <a:rPr sz="1800" b="1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35" dirty="0">
                <a:solidFill>
                  <a:srgbClr val="001F5F"/>
                </a:solidFill>
                <a:latin typeface="Cambria"/>
                <a:cs typeface="Cambria"/>
              </a:rPr>
              <a:t>Geral</a:t>
            </a:r>
            <a:r>
              <a:rPr sz="1800" b="1" spc="135" dirty="0">
                <a:latin typeface="Cambria"/>
                <a:cs typeface="Cambria"/>
              </a:rPr>
              <a:t>.</a:t>
            </a:r>
            <a:r>
              <a:rPr sz="1800" b="1" spc="140" dirty="0">
                <a:latin typeface="Cambria"/>
                <a:cs typeface="Cambria"/>
              </a:rPr>
              <a:t> </a:t>
            </a:r>
            <a:r>
              <a:rPr sz="1800" b="1" spc="160" dirty="0">
                <a:latin typeface="Cambria"/>
                <a:cs typeface="Cambria"/>
              </a:rPr>
              <a:t>Caso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25" dirty="0">
                <a:latin typeface="Cambria"/>
                <a:cs typeface="Cambria"/>
              </a:rPr>
              <a:t>ainda </a:t>
            </a:r>
            <a:r>
              <a:rPr sz="1800" b="1" spc="85" dirty="0">
                <a:latin typeface="Cambria"/>
                <a:cs typeface="Cambria"/>
              </a:rPr>
              <a:t>reste</a:t>
            </a:r>
            <a:r>
              <a:rPr sz="1800" b="1" spc="135" dirty="0">
                <a:latin typeface="Cambria"/>
                <a:cs typeface="Cambria"/>
              </a:rPr>
              <a:t> </a:t>
            </a:r>
            <a:r>
              <a:rPr sz="1800" b="1" spc="114" dirty="0">
                <a:latin typeface="Cambria"/>
                <a:cs typeface="Cambria"/>
              </a:rPr>
              <a:t>dúvidas,	</a:t>
            </a:r>
            <a:r>
              <a:rPr sz="1800" b="1" spc="100" dirty="0">
                <a:latin typeface="Cambria"/>
                <a:cs typeface="Cambria"/>
              </a:rPr>
              <a:t>entre em 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b="1" spc="110" dirty="0">
                <a:latin typeface="Cambria"/>
                <a:cs typeface="Cambria"/>
              </a:rPr>
              <a:t>contato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80" dirty="0" err="1">
                <a:latin typeface="Cambria"/>
                <a:cs typeface="Cambria"/>
              </a:rPr>
              <a:t>conosco</a:t>
            </a:r>
            <a:r>
              <a:rPr sz="1800" b="1" spc="80" dirty="0">
                <a:latin typeface="Cambria"/>
                <a:cs typeface="Cambria"/>
              </a:rPr>
              <a:t>!</a:t>
            </a:r>
            <a:r>
              <a:rPr lang="pt-BR" sz="1800" b="1" spc="80" dirty="0">
                <a:latin typeface="Cambria"/>
                <a:cs typeface="Cambria"/>
              </a:rPr>
              <a:t> </a:t>
            </a:r>
          </a:p>
          <a:p>
            <a:pPr marL="298450" marR="1778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86500" algn="l"/>
              </a:tabLst>
            </a:pPr>
            <a:r>
              <a:rPr lang="pt-BR" sz="1800" b="1" spc="80" dirty="0">
                <a:latin typeface="Cambria"/>
                <a:cs typeface="Cambria"/>
              </a:rPr>
              <a:t>Biblioteca (</a:t>
            </a:r>
            <a:r>
              <a:rPr lang="pt-BR" sz="1800" b="1" spc="80" dirty="0">
                <a:latin typeface="Cambria"/>
                <a:cs typeface="Cambria"/>
                <a:hlinkClick r:id="rId4"/>
              </a:rPr>
              <a:t>biblioteca@cienciasdavida.com.br</a:t>
            </a:r>
            <a:r>
              <a:rPr lang="pt-BR" sz="1800" b="1" spc="80" dirty="0">
                <a:latin typeface="Cambria"/>
                <a:cs typeface="Cambria"/>
              </a:rPr>
              <a:t>) ou </a:t>
            </a:r>
          </a:p>
          <a:p>
            <a:pPr marL="298450" marR="1778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86500" algn="l"/>
              </a:tabLst>
            </a:pPr>
            <a:r>
              <a:rPr lang="pt-BR" sz="1800" b="1" spc="80" dirty="0">
                <a:latin typeface="Cambria"/>
                <a:cs typeface="Cambria"/>
              </a:rPr>
              <a:t>Núcleo de Gestão de Trabalhos Acadêmicos (</a:t>
            </a:r>
            <a:r>
              <a:rPr lang="pt-BR" sz="1800" b="1" spc="80" dirty="0">
                <a:latin typeface="Cambria"/>
                <a:cs typeface="Cambria"/>
                <a:hlinkClick r:id="rId5"/>
              </a:rPr>
              <a:t>ngta@cienciasdavida.com.br</a:t>
            </a:r>
            <a:r>
              <a:rPr lang="pt-BR" sz="1800" b="1" spc="80" dirty="0">
                <a:latin typeface="Cambria"/>
                <a:cs typeface="Cambria"/>
              </a:rPr>
              <a:t>) 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33638" y="332993"/>
              <a:ext cx="215265" cy="288290"/>
            </a:xfrm>
            <a:custGeom>
              <a:avLst/>
              <a:gdLst/>
              <a:ahLst/>
              <a:cxnLst/>
              <a:rect l="l" t="t" r="r" b="b"/>
              <a:pathLst>
                <a:path w="215265" h="288290">
                  <a:moveTo>
                    <a:pt x="107441" y="0"/>
                  </a:moveTo>
                  <a:lnTo>
                    <a:pt x="65633" y="11322"/>
                  </a:lnTo>
                  <a:lnTo>
                    <a:pt x="31480" y="42195"/>
                  </a:lnTo>
                  <a:lnTo>
                    <a:pt x="8447" y="87975"/>
                  </a:lnTo>
                  <a:lnTo>
                    <a:pt x="0" y="144017"/>
                  </a:lnTo>
                  <a:lnTo>
                    <a:pt x="8447" y="200060"/>
                  </a:lnTo>
                  <a:lnTo>
                    <a:pt x="31480" y="245840"/>
                  </a:lnTo>
                  <a:lnTo>
                    <a:pt x="65633" y="276713"/>
                  </a:lnTo>
                  <a:lnTo>
                    <a:pt x="107441" y="288035"/>
                  </a:lnTo>
                  <a:lnTo>
                    <a:pt x="149250" y="276713"/>
                  </a:lnTo>
                  <a:lnTo>
                    <a:pt x="183403" y="245840"/>
                  </a:lnTo>
                  <a:lnTo>
                    <a:pt x="206436" y="200060"/>
                  </a:lnTo>
                  <a:lnTo>
                    <a:pt x="214883" y="144017"/>
                  </a:lnTo>
                  <a:lnTo>
                    <a:pt x="206436" y="87975"/>
                  </a:lnTo>
                  <a:lnTo>
                    <a:pt x="183403" y="42195"/>
                  </a:lnTo>
                  <a:lnTo>
                    <a:pt x="149250" y="11322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33638" y="332993"/>
              <a:ext cx="215265" cy="288290"/>
            </a:xfrm>
            <a:custGeom>
              <a:avLst/>
              <a:gdLst/>
              <a:ahLst/>
              <a:cxnLst/>
              <a:rect l="l" t="t" r="r" b="b"/>
              <a:pathLst>
                <a:path w="215265" h="288290">
                  <a:moveTo>
                    <a:pt x="0" y="144017"/>
                  </a:moveTo>
                  <a:lnTo>
                    <a:pt x="8447" y="87975"/>
                  </a:lnTo>
                  <a:lnTo>
                    <a:pt x="31480" y="42195"/>
                  </a:lnTo>
                  <a:lnTo>
                    <a:pt x="65633" y="11322"/>
                  </a:lnTo>
                  <a:lnTo>
                    <a:pt x="107441" y="0"/>
                  </a:lnTo>
                  <a:lnTo>
                    <a:pt x="149250" y="11322"/>
                  </a:lnTo>
                  <a:lnTo>
                    <a:pt x="183403" y="42195"/>
                  </a:lnTo>
                  <a:lnTo>
                    <a:pt x="206436" y="87975"/>
                  </a:lnTo>
                  <a:lnTo>
                    <a:pt x="214883" y="144017"/>
                  </a:lnTo>
                  <a:lnTo>
                    <a:pt x="206436" y="200060"/>
                  </a:lnTo>
                  <a:lnTo>
                    <a:pt x="183403" y="245840"/>
                  </a:lnTo>
                  <a:lnTo>
                    <a:pt x="149250" y="276713"/>
                  </a:lnTo>
                  <a:lnTo>
                    <a:pt x="107441" y="288035"/>
                  </a:lnTo>
                  <a:lnTo>
                    <a:pt x="65633" y="276713"/>
                  </a:lnTo>
                  <a:lnTo>
                    <a:pt x="31480" y="245840"/>
                  </a:lnTo>
                  <a:lnTo>
                    <a:pt x="8447" y="200060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810" y="956880"/>
            <a:ext cx="2810050" cy="694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35" dirty="0">
                <a:solidFill>
                  <a:srgbClr val="D67B00"/>
                </a:solidFill>
                <a:latin typeface="Cambria"/>
                <a:cs typeface="Cambria"/>
              </a:rPr>
              <a:t>2º</a:t>
            </a:r>
            <a:r>
              <a:rPr sz="5400" b="1" spc="270" dirty="0">
                <a:solidFill>
                  <a:srgbClr val="D67B00"/>
                </a:solidFill>
                <a:latin typeface="Cambria"/>
                <a:cs typeface="Cambria"/>
              </a:rPr>
              <a:t> </a:t>
            </a:r>
            <a:r>
              <a:rPr sz="5400" b="1" spc="290" dirty="0">
                <a:solidFill>
                  <a:srgbClr val="D67B00"/>
                </a:solidFill>
                <a:latin typeface="Cambria"/>
                <a:cs typeface="Cambria"/>
              </a:rPr>
              <a:t>passo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955" y="2611882"/>
            <a:ext cx="714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Cambria"/>
                <a:cs typeface="Cambria"/>
              </a:rPr>
              <a:t>Crie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seu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cadastro,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preenchimento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obrigatório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para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todos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os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campos.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48EA02-B9D5-4982-8EFF-3B93175AA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429000"/>
            <a:ext cx="4257675" cy="1986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9211" y="74674"/>
            <a:ext cx="2668524" cy="67391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188976"/>
            <a:ext cx="1578864" cy="5974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68295" y="536448"/>
            <a:ext cx="459105" cy="170815"/>
            <a:chOff x="2368295" y="536448"/>
            <a:chExt cx="459105" cy="170815"/>
          </a:xfrm>
        </p:grpSpPr>
        <p:sp>
          <p:nvSpPr>
            <p:cNvPr id="5" name="object 5"/>
            <p:cNvSpPr/>
            <p:nvPr/>
          </p:nvSpPr>
          <p:spPr>
            <a:xfrm>
              <a:off x="2381249" y="549402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360425" y="0"/>
                  </a:moveTo>
                  <a:lnTo>
                    <a:pt x="360425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81249" y="549402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0" y="108585"/>
                  </a:move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lnTo>
                    <a:pt x="360425" y="36195"/>
                  </a:lnTo>
                  <a:lnTo>
                    <a:pt x="0" y="36195"/>
                  </a:lnTo>
                  <a:lnTo>
                    <a:pt x="0" y="108585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68295" y="1184147"/>
            <a:ext cx="459105" cy="170815"/>
            <a:chOff x="2368295" y="1184147"/>
            <a:chExt cx="459105" cy="170815"/>
          </a:xfrm>
        </p:grpSpPr>
        <p:sp>
          <p:nvSpPr>
            <p:cNvPr id="8" name="object 8"/>
            <p:cNvSpPr/>
            <p:nvPr/>
          </p:nvSpPr>
          <p:spPr>
            <a:xfrm>
              <a:off x="2381249" y="1197101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80">
                  <a:moveTo>
                    <a:pt x="360425" y="0"/>
                  </a:moveTo>
                  <a:lnTo>
                    <a:pt x="360425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1249" y="1197101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80">
                  <a:moveTo>
                    <a:pt x="0" y="108585"/>
                  </a:move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lnTo>
                    <a:pt x="360425" y="36195"/>
                  </a:lnTo>
                  <a:lnTo>
                    <a:pt x="0" y="36195"/>
                  </a:lnTo>
                  <a:lnTo>
                    <a:pt x="0" y="108585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75916" y="1805939"/>
            <a:ext cx="459105" cy="170815"/>
            <a:chOff x="2375916" y="1805939"/>
            <a:chExt cx="459105" cy="170815"/>
          </a:xfrm>
        </p:grpSpPr>
        <p:sp>
          <p:nvSpPr>
            <p:cNvPr id="11" name="object 11"/>
            <p:cNvSpPr/>
            <p:nvPr/>
          </p:nvSpPr>
          <p:spPr>
            <a:xfrm>
              <a:off x="2388870" y="1818893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80">
                  <a:moveTo>
                    <a:pt x="360425" y="0"/>
                  </a:moveTo>
                  <a:lnTo>
                    <a:pt x="360425" y="36194"/>
                  </a:lnTo>
                  <a:lnTo>
                    <a:pt x="0" y="36194"/>
                  </a:lnTo>
                  <a:lnTo>
                    <a:pt x="0" y="108584"/>
                  </a:lnTo>
                  <a:lnTo>
                    <a:pt x="360425" y="108584"/>
                  </a:lnTo>
                  <a:lnTo>
                    <a:pt x="360425" y="144779"/>
                  </a:lnTo>
                  <a:lnTo>
                    <a:pt x="432816" y="72389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8870" y="1818893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80">
                  <a:moveTo>
                    <a:pt x="0" y="108584"/>
                  </a:moveTo>
                  <a:lnTo>
                    <a:pt x="360425" y="108584"/>
                  </a:lnTo>
                  <a:lnTo>
                    <a:pt x="360425" y="144779"/>
                  </a:lnTo>
                  <a:lnTo>
                    <a:pt x="432816" y="72389"/>
                  </a:lnTo>
                  <a:lnTo>
                    <a:pt x="360425" y="0"/>
                  </a:lnTo>
                  <a:lnTo>
                    <a:pt x="360425" y="36194"/>
                  </a:lnTo>
                  <a:lnTo>
                    <a:pt x="0" y="36194"/>
                  </a:lnTo>
                  <a:lnTo>
                    <a:pt x="0" y="108584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75916" y="2409444"/>
            <a:ext cx="459105" cy="169545"/>
            <a:chOff x="2375916" y="2409444"/>
            <a:chExt cx="459105" cy="169545"/>
          </a:xfrm>
        </p:grpSpPr>
        <p:sp>
          <p:nvSpPr>
            <p:cNvPr id="14" name="object 14"/>
            <p:cNvSpPr/>
            <p:nvPr/>
          </p:nvSpPr>
          <p:spPr>
            <a:xfrm>
              <a:off x="2388870" y="2422398"/>
              <a:ext cx="433070" cy="143510"/>
            </a:xfrm>
            <a:custGeom>
              <a:avLst/>
              <a:gdLst/>
              <a:ahLst/>
              <a:cxnLst/>
              <a:rect l="l" t="t" r="r" b="b"/>
              <a:pathLst>
                <a:path w="433069" h="143510">
                  <a:moveTo>
                    <a:pt x="361188" y="0"/>
                  </a:moveTo>
                  <a:lnTo>
                    <a:pt x="361188" y="35813"/>
                  </a:lnTo>
                  <a:lnTo>
                    <a:pt x="0" y="35813"/>
                  </a:lnTo>
                  <a:lnTo>
                    <a:pt x="0" y="107441"/>
                  </a:lnTo>
                  <a:lnTo>
                    <a:pt x="361188" y="107441"/>
                  </a:lnTo>
                  <a:lnTo>
                    <a:pt x="361188" y="143255"/>
                  </a:lnTo>
                  <a:lnTo>
                    <a:pt x="432816" y="71627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8870" y="2422398"/>
              <a:ext cx="433070" cy="143510"/>
            </a:xfrm>
            <a:custGeom>
              <a:avLst/>
              <a:gdLst/>
              <a:ahLst/>
              <a:cxnLst/>
              <a:rect l="l" t="t" r="r" b="b"/>
              <a:pathLst>
                <a:path w="433069" h="143510">
                  <a:moveTo>
                    <a:pt x="0" y="107441"/>
                  </a:moveTo>
                  <a:lnTo>
                    <a:pt x="361188" y="107441"/>
                  </a:lnTo>
                  <a:lnTo>
                    <a:pt x="361188" y="143255"/>
                  </a:lnTo>
                  <a:lnTo>
                    <a:pt x="432816" y="71627"/>
                  </a:lnTo>
                  <a:lnTo>
                    <a:pt x="361188" y="0"/>
                  </a:lnTo>
                  <a:lnTo>
                    <a:pt x="361188" y="35813"/>
                  </a:lnTo>
                  <a:lnTo>
                    <a:pt x="0" y="35813"/>
                  </a:lnTo>
                  <a:lnTo>
                    <a:pt x="0" y="107441"/>
                  </a:lnTo>
                  <a:close/>
                </a:path>
              </a:pathLst>
            </a:custGeom>
            <a:ln w="25907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94204" y="3057144"/>
            <a:ext cx="459105" cy="169545"/>
            <a:chOff x="2394204" y="3057144"/>
            <a:chExt cx="459105" cy="169545"/>
          </a:xfrm>
        </p:grpSpPr>
        <p:sp>
          <p:nvSpPr>
            <p:cNvPr id="17" name="object 17"/>
            <p:cNvSpPr/>
            <p:nvPr/>
          </p:nvSpPr>
          <p:spPr>
            <a:xfrm>
              <a:off x="2407158" y="3070098"/>
              <a:ext cx="433070" cy="143510"/>
            </a:xfrm>
            <a:custGeom>
              <a:avLst/>
              <a:gdLst/>
              <a:ahLst/>
              <a:cxnLst/>
              <a:rect l="l" t="t" r="r" b="b"/>
              <a:pathLst>
                <a:path w="433069" h="143510">
                  <a:moveTo>
                    <a:pt x="361188" y="0"/>
                  </a:moveTo>
                  <a:lnTo>
                    <a:pt x="361188" y="35813"/>
                  </a:lnTo>
                  <a:lnTo>
                    <a:pt x="0" y="35813"/>
                  </a:lnTo>
                  <a:lnTo>
                    <a:pt x="0" y="107441"/>
                  </a:lnTo>
                  <a:lnTo>
                    <a:pt x="361188" y="107441"/>
                  </a:lnTo>
                  <a:lnTo>
                    <a:pt x="361188" y="143255"/>
                  </a:lnTo>
                  <a:lnTo>
                    <a:pt x="432816" y="71627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07158" y="3070098"/>
              <a:ext cx="433070" cy="143510"/>
            </a:xfrm>
            <a:custGeom>
              <a:avLst/>
              <a:gdLst/>
              <a:ahLst/>
              <a:cxnLst/>
              <a:rect l="l" t="t" r="r" b="b"/>
              <a:pathLst>
                <a:path w="433069" h="143510">
                  <a:moveTo>
                    <a:pt x="0" y="107441"/>
                  </a:moveTo>
                  <a:lnTo>
                    <a:pt x="361188" y="107441"/>
                  </a:lnTo>
                  <a:lnTo>
                    <a:pt x="361188" y="143255"/>
                  </a:lnTo>
                  <a:lnTo>
                    <a:pt x="432816" y="71627"/>
                  </a:lnTo>
                  <a:lnTo>
                    <a:pt x="361188" y="0"/>
                  </a:lnTo>
                  <a:lnTo>
                    <a:pt x="361188" y="35813"/>
                  </a:lnTo>
                  <a:lnTo>
                    <a:pt x="0" y="35813"/>
                  </a:lnTo>
                  <a:lnTo>
                    <a:pt x="0" y="107441"/>
                  </a:lnTo>
                  <a:close/>
                </a:path>
              </a:pathLst>
            </a:custGeom>
            <a:ln w="25907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394204" y="4064508"/>
            <a:ext cx="459105" cy="170815"/>
            <a:chOff x="2394204" y="4064508"/>
            <a:chExt cx="459105" cy="170815"/>
          </a:xfrm>
        </p:grpSpPr>
        <p:sp>
          <p:nvSpPr>
            <p:cNvPr id="20" name="object 20"/>
            <p:cNvSpPr/>
            <p:nvPr/>
          </p:nvSpPr>
          <p:spPr>
            <a:xfrm>
              <a:off x="2407158" y="4077462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360425" y="0"/>
                  </a:moveTo>
                  <a:lnTo>
                    <a:pt x="360425" y="36194"/>
                  </a:lnTo>
                  <a:lnTo>
                    <a:pt x="0" y="36194"/>
                  </a:lnTo>
                  <a:lnTo>
                    <a:pt x="0" y="108585"/>
                  </a:ln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07158" y="4077462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0" y="108585"/>
                  </a:move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lnTo>
                    <a:pt x="360425" y="36194"/>
                  </a:lnTo>
                  <a:lnTo>
                    <a:pt x="0" y="36194"/>
                  </a:lnTo>
                  <a:lnTo>
                    <a:pt x="0" y="108585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368295" y="4712208"/>
            <a:ext cx="459105" cy="170815"/>
            <a:chOff x="2368295" y="4712208"/>
            <a:chExt cx="459105" cy="170815"/>
          </a:xfrm>
        </p:grpSpPr>
        <p:sp>
          <p:nvSpPr>
            <p:cNvPr id="23" name="object 23"/>
            <p:cNvSpPr/>
            <p:nvPr/>
          </p:nvSpPr>
          <p:spPr>
            <a:xfrm>
              <a:off x="2381249" y="4725162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360425" y="0"/>
                  </a:moveTo>
                  <a:lnTo>
                    <a:pt x="360425" y="36194"/>
                  </a:lnTo>
                  <a:lnTo>
                    <a:pt x="0" y="36194"/>
                  </a:lnTo>
                  <a:lnTo>
                    <a:pt x="0" y="108585"/>
                  </a:ln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1249" y="4725162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0" y="108585"/>
                  </a:moveTo>
                  <a:lnTo>
                    <a:pt x="360425" y="108585"/>
                  </a:lnTo>
                  <a:lnTo>
                    <a:pt x="360425" y="144780"/>
                  </a:lnTo>
                  <a:lnTo>
                    <a:pt x="432816" y="72389"/>
                  </a:lnTo>
                  <a:lnTo>
                    <a:pt x="360425" y="0"/>
                  </a:lnTo>
                  <a:lnTo>
                    <a:pt x="360425" y="36194"/>
                  </a:lnTo>
                  <a:lnTo>
                    <a:pt x="0" y="36194"/>
                  </a:lnTo>
                  <a:lnTo>
                    <a:pt x="0" y="108585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368295" y="5288279"/>
            <a:ext cx="459105" cy="170815"/>
            <a:chOff x="2368295" y="5288279"/>
            <a:chExt cx="459105" cy="170815"/>
          </a:xfrm>
        </p:grpSpPr>
        <p:sp>
          <p:nvSpPr>
            <p:cNvPr id="26" name="object 26"/>
            <p:cNvSpPr/>
            <p:nvPr/>
          </p:nvSpPr>
          <p:spPr>
            <a:xfrm>
              <a:off x="2381249" y="5301233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360425" y="0"/>
                  </a:moveTo>
                  <a:lnTo>
                    <a:pt x="360425" y="36194"/>
                  </a:lnTo>
                  <a:lnTo>
                    <a:pt x="0" y="36194"/>
                  </a:lnTo>
                  <a:lnTo>
                    <a:pt x="0" y="108584"/>
                  </a:lnTo>
                  <a:lnTo>
                    <a:pt x="360425" y="108584"/>
                  </a:lnTo>
                  <a:lnTo>
                    <a:pt x="360425" y="144779"/>
                  </a:lnTo>
                  <a:lnTo>
                    <a:pt x="432816" y="72389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1249" y="5301233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79">
                  <a:moveTo>
                    <a:pt x="0" y="108584"/>
                  </a:moveTo>
                  <a:lnTo>
                    <a:pt x="360425" y="108584"/>
                  </a:lnTo>
                  <a:lnTo>
                    <a:pt x="360425" y="144779"/>
                  </a:lnTo>
                  <a:lnTo>
                    <a:pt x="432816" y="72389"/>
                  </a:lnTo>
                  <a:lnTo>
                    <a:pt x="360425" y="0"/>
                  </a:lnTo>
                  <a:lnTo>
                    <a:pt x="360425" y="36194"/>
                  </a:lnTo>
                  <a:lnTo>
                    <a:pt x="0" y="36194"/>
                  </a:lnTo>
                  <a:lnTo>
                    <a:pt x="0" y="108584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368295" y="5937503"/>
            <a:ext cx="459105" cy="169545"/>
            <a:chOff x="2368295" y="5937503"/>
            <a:chExt cx="459105" cy="169545"/>
          </a:xfrm>
        </p:grpSpPr>
        <p:sp>
          <p:nvSpPr>
            <p:cNvPr id="29" name="object 29"/>
            <p:cNvSpPr/>
            <p:nvPr/>
          </p:nvSpPr>
          <p:spPr>
            <a:xfrm>
              <a:off x="2381249" y="5950457"/>
              <a:ext cx="433070" cy="143510"/>
            </a:xfrm>
            <a:custGeom>
              <a:avLst/>
              <a:gdLst/>
              <a:ahLst/>
              <a:cxnLst/>
              <a:rect l="l" t="t" r="r" b="b"/>
              <a:pathLst>
                <a:path w="433069" h="143510">
                  <a:moveTo>
                    <a:pt x="361188" y="0"/>
                  </a:moveTo>
                  <a:lnTo>
                    <a:pt x="361188" y="35813"/>
                  </a:lnTo>
                  <a:lnTo>
                    <a:pt x="0" y="35813"/>
                  </a:lnTo>
                  <a:lnTo>
                    <a:pt x="0" y="107441"/>
                  </a:lnTo>
                  <a:lnTo>
                    <a:pt x="361188" y="107441"/>
                  </a:lnTo>
                  <a:lnTo>
                    <a:pt x="361188" y="143255"/>
                  </a:lnTo>
                  <a:lnTo>
                    <a:pt x="432816" y="71627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81249" y="5950457"/>
              <a:ext cx="433070" cy="143510"/>
            </a:xfrm>
            <a:custGeom>
              <a:avLst/>
              <a:gdLst/>
              <a:ahLst/>
              <a:cxnLst/>
              <a:rect l="l" t="t" r="r" b="b"/>
              <a:pathLst>
                <a:path w="433069" h="143510">
                  <a:moveTo>
                    <a:pt x="0" y="107441"/>
                  </a:moveTo>
                  <a:lnTo>
                    <a:pt x="361188" y="107441"/>
                  </a:lnTo>
                  <a:lnTo>
                    <a:pt x="361188" y="143255"/>
                  </a:lnTo>
                  <a:lnTo>
                    <a:pt x="432816" y="71627"/>
                  </a:lnTo>
                  <a:lnTo>
                    <a:pt x="361188" y="0"/>
                  </a:lnTo>
                  <a:lnTo>
                    <a:pt x="361188" y="35813"/>
                  </a:lnTo>
                  <a:lnTo>
                    <a:pt x="0" y="35813"/>
                  </a:lnTo>
                  <a:lnTo>
                    <a:pt x="0" y="107441"/>
                  </a:lnTo>
                  <a:close/>
                </a:path>
              </a:pathLst>
            </a:custGeom>
            <a:ln w="25907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7428" y="277187"/>
            <a:ext cx="1264603" cy="196298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EXEMPLO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87746" y="844677"/>
            <a:ext cx="258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Ana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Maria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Costa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Aguiar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95041" y="516382"/>
            <a:ext cx="71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Ana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95041" y="1153414"/>
            <a:ext cx="1913255" cy="144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Costa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AGUIAR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Faculdade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Ciências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</a:t>
            </a:r>
            <a:r>
              <a:rPr sz="1200" spc="-10" dirty="0">
                <a:latin typeface="Arial MT"/>
                <a:cs typeface="Arial MT"/>
              </a:rPr>
              <a:t> Vida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95041" y="4034408"/>
            <a:ext cx="1506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  <a:hlinkClick r:id="rId5"/>
              </a:rPr>
              <a:t>anamaria@email.com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35045" y="4688204"/>
            <a:ext cx="702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anaa</a:t>
            </a:r>
            <a:r>
              <a:rPr sz="1200" spc="-15" dirty="0">
                <a:latin typeface="Arial MT"/>
                <a:cs typeface="Arial MT"/>
              </a:rPr>
              <a:t>gu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95041" y="5342001"/>
            <a:ext cx="558800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*********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*********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949" y="956880"/>
            <a:ext cx="2800912" cy="694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35" dirty="0">
                <a:solidFill>
                  <a:srgbClr val="D67B00"/>
                </a:solidFill>
                <a:latin typeface="Cambria"/>
                <a:cs typeface="Cambria"/>
              </a:rPr>
              <a:t>3º</a:t>
            </a:r>
            <a:r>
              <a:rPr sz="5400" b="1" spc="270" dirty="0">
                <a:solidFill>
                  <a:srgbClr val="D67B00"/>
                </a:solidFill>
                <a:latin typeface="Cambria"/>
                <a:cs typeface="Cambria"/>
              </a:rPr>
              <a:t> </a:t>
            </a:r>
            <a:r>
              <a:rPr sz="5400" b="1" spc="290" dirty="0">
                <a:solidFill>
                  <a:srgbClr val="D67B00"/>
                </a:solidFill>
                <a:latin typeface="Cambria"/>
                <a:cs typeface="Cambria"/>
              </a:rPr>
              <a:t>passo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867" y="2743200"/>
            <a:ext cx="542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Cambria"/>
                <a:cs typeface="Cambria"/>
              </a:rPr>
              <a:t>No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canto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superior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direito,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clica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em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15" dirty="0">
                <a:latin typeface="Cambria"/>
                <a:cs typeface="Cambria"/>
              </a:rPr>
              <a:t>“</a:t>
            </a:r>
            <a:r>
              <a:rPr sz="1800" b="1" spc="215" dirty="0">
                <a:latin typeface="Cambria"/>
                <a:cs typeface="Cambria"/>
              </a:rPr>
              <a:t>SUBMISSÃO”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1D7CA8-8989-42A0-A33D-D473B687D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43" y="3457460"/>
            <a:ext cx="4057650" cy="230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678" y="765048"/>
            <a:ext cx="34925" cy="6093460"/>
          </a:xfrm>
          <a:custGeom>
            <a:avLst/>
            <a:gdLst/>
            <a:ahLst/>
            <a:cxnLst/>
            <a:rect l="l" t="t" r="r" b="b"/>
            <a:pathLst>
              <a:path w="34925" h="6093459">
                <a:moveTo>
                  <a:pt x="0" y="6092949"/>
                </a:moveTo>
                <a:lnTo>
                  <a:pt x="34798" y="6092949"/>
                </a:lnTo>
                <a:lnTo>
                  <a:pt x="34798" y="0"/>
                </a:lnTo>
                <a:lnTo>
                  <a:pt x="0" y="0"/>
                </a:lnTo>
                <a:lnTo>
                  <a:pt x="0" y="6092949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7678" y="0"/>
            <a:ext cx="34925" cy="405765"/>
          </a:xfrm>
          <a:custGeom>
            <a:avLst/>
            <a:gdLst/>
            <a:ahLst/>
            <a:cxnLst/>
            <a:rect l="l" t="t" r="r" b="b"/>
            <a:pathLst>
              <a:path w="34925" h="405765">
                <a:moveTo>
                  <a:pt x="0" y="405384"/>
                </a:moveTo>
                <a:lnTo>
                  <a:pt x="34798" y="405384"/>
                </a:lnTo>
                <a:lnTo>
                  <a:pt x="34798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4564" y="765048"/>
            <a:ext cx="12065" cy="6093460"/>
          </a:xfrm>
          <a:custGeom>
            <a:avLst/>
            <a:gdLst/>
            <a:ahLst/>
            <a:cxnLst/>
            <a:rect l="l" t="t" r="r" b="b"/>
            <a:pathLst>
              <a:path w="12065" h="6093459">
                <a:moveTo>
                  <a:pt x="0" y="6092949"/>
                </a:moveTo>
                <a:lnTo>
                  <a:pt x="11556" y="6092949"/>
                </a:lnTo>
                <a:lnTo>
                  <a:pt x="11556" y="0"/>
                </a:lnTo>
                <a:lnTo>
                  <a:pt x="0" y="0"/>
                </a:lnTo>
                <a:lnTo>
                  <a:pt x="0" y="6092949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84564" y="0"/>
            <a:ext cx="12065" cy="405765"/>
          </a:xfrm>
          <a:custGeom>
            <a:avLst/>
            <a:gdLst/>
            <a:ahLst/>
            <a:cxnLst/>
            <a:rect l="l" t="t" r="r" b="b"/>
            <a:pathLst>
              <a:path w="12065" h="405765">
                <a:moveTo>
                  <a:pt x="0" y="405384"/>
                </a:moveTo>
                <a:lnTo>
                  <a:pt x="11556" y="405384"/>
                </a:lnTo>
                <a:lnTo>
                  <a:pt x="11556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7DF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5216"/>
              <a:ext cx="9144000" cy="5940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20011" y="3465576"/>
              <a:ext cx="5184775" cy="2987040"/>
            </a:xfrm>
            <a:custGeom>
              <a:avLst/>
              <a:gdLst/>
              <a:ahLst/>
              <a:cxnLst/>
              <a:rect l="l" t="t" r="r" b="b"/>
              <a:pathLst>
                <a:path w="5184775" h="2987040">
                  <a:moveTo>
                    <a:pt x="5184647" y="0"/>
                  </a:moveTo>
                  <a:lnTo>
                    <a:pt x="0" y="0"/>
                  </a:lnTo>
                  <a:lnTo>
                    <a:pt x="0" y="2987040"/>
                  </a:lnTo>
                  <a:lnTo>
                    <a:pt x="5184647" y="2987040"/>
                  </a:lnTo>
                  <a:lnTo>
                    <a:pt x="5184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304" y="2205227"/>
              <a:ext cx="215265" cy="431800"/>
            </a:xfrm>
            <a:custGeom>
              <a:avLst/>
              <a:gdLst/>
              <a:ahLst/>
              <a:cxnLst/>
              <a:rect l="l" t="t" r="r" b="b"/>
              <a:pathLst>
                <a:path w="215265" h="431800">
                  <a:moveTo>
                    <a:pt x="107441" y="0"/>
                  </a:moveTo>
                  <a:lnTo>
                    <a:pt x="53215" y="29435"/>
                  </a:lnTo>
                  <a:lnTo>
                    <a:pt x="31470" y="63150"/>
                  </a:lnTo>
                  <a:lnTo>
                    <a:pt x="14669" y="106792"/>
                  </a:lnTo>
                  <a:lnTo>
                    <a:pt x="3838" y="158309"/>
                  </a:lnTo>
                  <a:lnTo>
                    <a:pt x="0" y="215646"/>
                  </a:lnTo>
                  <a:lnTo>
                    <a:pt x="3838" y="272982"/>
                  </a:lnTo>
                  <a:lnTo>
                    <a:pt x="14669" y="324499"/>
                  </a:lnTo>
                  <a:lnTo>
                    <a:pt x="31470" y="368141"/>
                  </a:lnTo>
                  <a:lnTo>
                    <a:pt x="53215" y="401856"/>
                  </a:lnTo>
                  <a:lnTo>
                    <a:pt x="107441" y="431292"/>
                  </a:lnTo>
                  <a:lnTo>
                    <a:pt x="136002" y="423590"/>
                  </a:lnTo>
                  <a:lnTo>
                    <a:pt x="183413" y="368141"/>
                  </a:lnTo>
                  <a:lnTo>
                    <a:pt x="200214" y="324499"/>
                  </a:lnTo>
                  <a:lnTo>
                    <a:pt x="211045" y="272982"/>
                  </a:lnTo>
                  <a:lnTo>
                    <a:pt x="214883" y="215646"/>
                  </a:lnTo>
                  <a:lnTo>
                    <a:pt x="211045" y="158309"/>
                  </a:lnTo>
                  <a:lnTo>
                    <a:pt x="200214" y="106792"/>
                  </a:lnTo>
                  <a:lnTo>
                    <a:pt x="183413" y="63150"/>
                  </a:lnTo>
                  <a:lnTo>
                    <a:pt x="161668" y="29435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CA0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04581" y="3007614"/>
              <a:ext cx="721360" cy="875030"/>
            </a:xfrm>
            <a:custGeom>
              <a:avLst/>
              <a:gdLst/>
              <a:ahLst/>
              <a:cxnLst/>
              <a:rect l="l" t="t" r="r" b="b"/>
              <a:pathLst>
                <a:path w="721359" h="875029">
                  <a:moveTo>
                    <a:pt x="360425" y="0"/>
                  </a:moveTo>
                  <a:lnTo>
                    <a:pt x="0" y="360425"/>
                  </a:lnTo>
                  <a:lnTo>
                    <a:pt x="180213" y="360425"/>
                  </a:lnTo>
                  <a:lnTo>
                    <a:pt x="180213" y="874776"/>
                  </a:lnTo>
                  <a:lnTo>
                    <a:pt x="540639" y="874776"/>
                  </a:lnTo>
                  <a:lnTo>
                    <a:pt x="540639" y="360425"/>
                  </a:lnTo>
                  <a:lnTo>
                    <a:pt x="720851" y="360425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04581" y="3007614"/>
              <a:ext cx="721360" cy="875030"/>
            </a:xfrm>
            <a:custGeom>
              <a:avLst/>
              <a:gdLst/>
              <a:ahLst/>
              <a:cxnLst/>
              <a:rect l="l" t="t" r="r" b="b"/>
              <a:pathLst>
                <a:path w="721359" h="875029">
                  <a:moveTo>
                    <a:pt x="0" y="360425"/>
                  </a:moveTo>
                  <a:lnTo>
                    <a:pt x="360425" y="0"/>
                  </a:lnTo>
                  <a:lnTo>
                    <a:pt x="720851" y="360425"/>
                  </a:lnTo>
                  <a:lnTo>
                    <a:pt x="540639" y="360425"/>
                  </a:lnTo>
                  <a:lnTo>
                    <a:pt x="540639" y="874776"/>
                  </a:lnTo>
                  <a:lnTo>
                    <a:pt x="180213" y="874776"/>
                  </a:lnTo>
                  <a:lnTo>
                    <a:pt x="180213" y="360425"/>
                  </a:lnTo>
                  <a:lnTo>
                    <a:pt x="0" y="36042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47759" y="405384"/>
              <a:ext cx="396240" cy="360045"/>
            </a:xfrm>
            <a:custGeom>
              <a:avLst/>
              <a:gdLst/>
              <a:ahLst/>
              <a:cxnLst/>
              <a:rect l="l" t="t" r="r" b="b"/>
              <a:pathLst>
                <a:path w="396240" h="360045">
                  <a:moveTo>
                    <a:pt x="39624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96240" y="359663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002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241" y="956880"/>
            <a:ext cx="2814619" cy="694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785571"/>
            <a:ext cx="2849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35" dirty="0">
                <a:solidFill>
                  <a:srgbClr val="D67B00"/>
                </a:solidFill>
              </a:rPr>
              <a:t>4º</a:t>
            </a:r>
            <a:r>
              <a:rPr sz="5400" spc="270" dirty="0">
                <a:solidFill>
                  <a:srgbClr val="D67B00"/>
                </a:solidFill>
              </a:rPr>
              <a:t> </a:t>
            </a:r>
            <a:r>
              <a:rPr sz="5400" spc="290" dirty="0">
                <a:solidFill>
                  <a:srgbClr val="D67B00"/>
                </a:solidFill>
              </a:rPr>
              <a:t>passo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63295" y="2036216"/>
            <a:ext cx="68262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Cambria"/>
                <a:cs typeface="Cambria"/>
              </a:rPr>
              <a:t>Marque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a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caixa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b="1" spc="125" dirty="0">
                <a:latin typeface="Cambria"/>
                <a:cs typeface="Cambria"/>
              </a:rPr>
              <a:t>“Aceitar</a:t>
            </a:r>
            <a:r>
              <a:rPr sz="1800" b="1" spc="100" dirty="0">
                <a:latin typeface="Cambria"/>
                <a:cs typeface="Cambria"/>
              </a:rPr>
              <a:t> </a:t>
            </a:r>
            <a:r>
              <a:rPr sz="1800" b="1" spc="135" dirty="0">
                <a:latin typeface="Cambria"/>
                <a:cs typeface="Cambria"/>
              </a:rPr>
              <a:t>a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b="1" spc="114" dirty="0">
                <a:latin typeface="Cambria"/>
                <a:cs typeface="Cambria"/>
              </a:rPr>
              <a:t>declaração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de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b="1" spc="95" dirty="0">
                <a:latin typeface="Cambria"/>
                <a:cs typeface="Cambria"/>
              </a:rPr>
              <a:t>direitos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114" dirty="0">
                <a:latin typeface="Cambria"/>
                <a:cs typeface="Cambria"/>
              </a:rPr>
              <a:t>autorais”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65" dirty="0">
                <a:latin typeface="Cambria"/>
                <a:cs typeface="Cambria"/>
              </a:rPr>
              <a:t>Idioma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submissão: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b="1" spc="130" dirty="0">
                <a:latin typeface="Cambria"/>
                <a:cs typeface="Cambria"/>
              </a:rPr>
              <a:t>“Português</a:t>
            </a:r>
            <a:r>
              <a:rPr sz="1800" b="1" spc="90" dirty="0">
                <a:latin typeface="Cambria"/>
                <a:cs typeface="Cambria"/>
              </a:rPr>
              <a:t> </a:t>
            </a:r>
            <a:r>
              <a:rPr sz="1800" b="1" spc="85" dirty="0">
                <a:latin typeface="Cambria"/>
                <a:cs typeface="Cambria"/>
              </a:rPr>
              <a:t>(Brasil)”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50" dirty="0">
                <a:latin typeface="Cambria"/>
                <a:cs typeface="Cambria"/>
              </a:rPr>
              <a:t>Seção</a:t>
            </a:r>
            <a:r>
              <a:rPr sz="1800" b="1" spc="50" dirty="0">
                <a:latin typeface="Cambria"/>
                <a:cs typeface="Cambria"/>
              </a:rPr>
              <a:t>:</a:t>
            </a:r>
            <a:r>
              <a:rPr sz="1800" b="1" spc="100" dirty="0">
                <a:latin typeface="Cambria"/>
                <a:cs typeface="Cambria"/>
              </a:rPr>
              <a:t> </a:t>
            </a:r>
            <a:r>
              <a:rPr sz="1800" b="1" spc="125" dirty="0">
                <a:latin typeface="Cambria"/>
                <a:cs typeface="Cambria"/>
              </a:rPr>
              <a:t>“Artigo</a:t>
            </a:r>
            <a:r>
              <a:rPr sz="1800" b="1" spc="85" dirty="0">
                <a:latin typeface="Cambria"/>
                <a:cs typeface="Cambria"/>
              </a:rPr>
              <a:t> </a:t>
            </a:r>
            <a:r>
              <a:rPr sz="1800" b="1" spc="135" dirty="0">
                <a:latin typeface="Cambria"/>
                <a:cs typeface="Cambria"/>
              </a:rPr>
              <a:t>Original”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55" dirty="0">
                <a:latin typeface="Cambria"/>
                <a:cs typeface="Cambria"/>
              </a:rPr>
              <a:t>Requisitos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para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envio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de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Manuscrito: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b="1" spc="114" dirty="0">
                <a:latin typeface="Cambria"/>
                <a:cs typeface="Cambria"/>
              </a:rPr>
              <a:t>marque</a:t>
            </a:r>
            <a:r>
              <a:rPr sz="1800" b="1" spc="125" dirty="0">
                <a:latin typeface="Cambria"/>
                <a:cs typeface="Cambria"/>
              </a:rPr>
              <a:t> </a:t>
            </a:r>
            <a:r>
              <a:rPr sz="1800" b="1" spc="100" dirty="0">
                <a:latin typeface="Cambria"/>
                <a:cs typeface="Cambria"/>
              </a:rPr>
              <a:t>todas</a:t>
            </a:r>
            <a:r>
              <a:rPr sz="1800" b="1" spc="105" dirty="0">
                <a:latin typeface="Cambria"/>
                <a:cs typeface="Cambria"/>
              </a:rPr>
              <a:t> as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b="1" spc="95" dirty="0">
                <a:latin typeface="Cambria"/>
                <a:cs typeface="Cambria"/>
              </a:rPr>
              <a:t>opções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Cambria"/>
                <a:cs typeface="Cambria"/>
              </a:rPr>
              <a:t>Após,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clica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em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b="1" spc="145" dirty="0">
                <a:latin typeface="Cambria"/>
                <a:cs typeface="Cambria"/>
              </a:rPr>
              <a:t>“Salvar</a:t>
            </a:r>
            <a:r>
              <a:rPr sz="1800" b="1" spc="110" dirty="0">
                <a:latin typeface="Cambria"/>
                <a:cs typeface="Cambria"/>
              </a:rPr>
              <a:t> </a:t>
            </a:r>
            <a:r>
              <a:rPr sz="1800" b="1" spc="75" dirty="0">
                <a:latin typeface="Cambria"/>
                <a:cs typeface="Cambria"/>
              </a:rPr>
              <a:t>e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b="1" spc="120" dirty="0">
                <a:latin typeface="Cambria"/>
                <a:cs typeface="Cambria"/>
              </a:rPr>
              <a:t>continuar”,</a:t>
            </a:r>
            <a:r>
              <a:rPr sz="1800" b="1" spc="114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no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final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da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pagina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908303"/>
            <a:ext cx="566928" cy="60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D1CDBE2-8FCF-43B7-934D-31B3613C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48200"/>
            <a:ext cx="1729740" cy="2064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7DF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C7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7DF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93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8204" y="188974"/>
            <a:ext cx="7957184" cy="6643370"/>
            <a:chOff x="108204" y="188974"/>
            <a:chExt cx="7957184" cy="66433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188974"/>
              <a:ext cx="7956804" cy="66431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25062" y="1197101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4">
                  <a:moveTo>
                    <a:pt x="108203" y="0"/>
                  </a:moveTo>
                  <a:lnTo>
                    <a:pt x="0" y="108203"/>
                  </a:lnTo>
                  <a:lnTo>
                    <a:pt x="108203" y="216408"/>
                  </a:lnTo>
                  <a:lnTo>
                    <a:pt x="108203" y="162306"/>
                  </a:lnTo>
                  <a:lnTo>
                    <a:pt x="576072" y="162306"/>
                  </a:lnTo>
                  <a:lnTo>
                    <a:pt x="576072" y="54101"/>
                  </a:lnTo>
                  <a:lnTo>
                    <a:pt x="108203" y="5410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5062" y="1197101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4">
                  <a:moveTo>
                    <a:pt x="0" y="108203"/>
                  </a:moveTo>
                  <a:lnTo>
                    <a:pt x="108203" y="0"/>
                  </a:lnTo>
                  <a:lnTo>
                    <a:pt x="108203" y="54101"/>
                  </a:lnTo>
                  <a:lnTo>
                    <a:pt x="576072" y="54101"/>
                  </a:lnTo>
                  <a:lnTo>
                    <a:pt x="576072" y="162306"/>
                  </a:lnTo>
                  <a:lnTo>
                    <a:pt x="108203" y="162306"/>
                  </a:lnTo>
                  <a:lnTo>
                    <a:pt x="108203" y="216408"/>
                  </a:lnTo>
                  <a:lnTo>
                    <a:pt x="0" y="108203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0306" y="1701545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08203" y="0"/>
                  </a:moveTo>
                  <a:lnTo>
                    <a:pt x="0" y="108203"/>
                  </a:lnTo>
                  <a:lnTo>
                    <a:pt x="108203" y="216407"/>
                  </a:lnTo>
                  <a:lnTo>
                    <a:pt x="108203" y="162305"/>
                  </a:lnTo>
                  <a:lnTo>
                    <a:pt x="576072" y="162305"/>
                  </a:lnTo>
                  <a:lnTo>
                    <a:pt x="576072" y="54101"/>
                  </a:lnTo>
                  <a:lnTo>
                    <a:pt x="108203" y="5410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20306" y="1701545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108203"/>
                  </a:moveTo>
                  <a:lnTo>
                    <a:pt x="108203" y="0"/>
                  </a:lnTo>
                  <a:lnTo>
                    <a:pt x="108203" y="54101"/>
                  </a:lnTo>
                  <a:lnTo>
                    <a:pt x="576072" y="54101"/>
                  </a:lnTo>
                  <a:lnTo>
                    <a:pt x="576072" y="162305"/>
                  </a:lnTo>
                  <a:lnTo>
                    <a:pt x="108203" y="162305"/>
                  </a:lnTo>
                  <a:lnTo>
                    <a:pt x="108203" y="216407"/>
                  </a:lnTo>
                  <a:lnTo>
                    <a:pt x="0" y="108203"/>
                  </a:lnTo>
                  <a:close/>
                </a:path>
              </a:pathLst>
            </a:custGeom>
            <a:ln w="25907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20306" y="2349245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08203" y="0"/>
                  </a:moveTo>
                  <a:lnTo>
                    <a:pt x="0" y="108203"/>
                  </a:lnTo>
                  <a:lnTo>
                    <a:pt x="108203" y="216407"/>
                  </a:lnTo>
                  <a:lnTo>
                    <a:pt x="108203" y="162305"/>
                  </a:lnTo>
                  <a:lnTo>
                    <a:pt x="576072" y="162305"/>
                  </a:lnTo>
                  <a:lnTo>
                    <a:pt x="576072" y="54101"/>
                  </a:lnTo>
                  <a:lnTo>
                    <a:pt x="108203" y="5410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0306" y="2349245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108203"/>
                  </a:moveTo>
                  <a:lnTo>
                    <a:pt x="108203" y="0"/>
                  </a:lnTo>
                  <a:lnTo>
                    <a:pt x="108203" y="54101"/>
                  </a:lnTo>
                  <a:lnTo>
                    <a:pt x="576072" y="54101"/>
                  </a:lnTo>
                  <a:lnTo>
                    <a:pt x="576072" y="162305"/>
                  </a:lnTo>
                  <a:lnTo>
                    <a:pt x="108203" y="162305"/>
                  </a:lnTo>
                  <a:lnTo>
                    <a:pt x="108203" y="216407"/>
                  </a:lnTo>
                  <a:lnTo>
                    <a:pt x="0" y="108203"/>
                  </a:lnTo>
                  <a:close/>
                </a:path>
              </a:pathLst>
            </a:custGeom>
            <a:ln w="25907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34961" y="3114294"/>
              <a:ext cx="504825" cy="1009015"/>
            </a:xfrm>
            <a:custGeom>
              <a:avLst/>
              <a:gdLst/>
              <a:ahLst/>
              <a:cxnLst/>
              <a:rect l="l" t="t" r="r" b="b"/>
              <a:pathLst>
                <a:path w="504825" h="1009014">
                  <a:moveTo>
                    <a:pt x="0" y="0"/>
                  </a:moveTo>
                  <a:lnTo>
                    <a:pt x="79729" y="2140"/>
                  </a:lnTo>
                  <a:lnTo>
                    <a:pt x="148967" y="8103"/>
                  </a:lnTo>
                  <a:lnTo>
                    <a:pt x="203563" y="17199"/>
                  </a:lnTo>
                  <a:lnTo>
                    <a:pt x="252222" y="42036"/>
                  </a:lnTo>
                  <a:lnTo>
                    <a:pt x="252222" y="462406"/>
                  </a:lnTo>
                  <a:lnTo>
                    <a:pt x="265078" y="475703"/>
                  </a:lnTo>
                  <a:lnTo>
                    <a:pt x="300880" y="487244"/>
                  </a:lnTo>
                  <a:lnTo>
                    <a:pt x="355476" y="496340"/>
                  </a:lnTo>
                  <a:lnTo>
                    <a:pt x="424714" y="502303"/>
                  </a:lnTo>
                  <a:lnTo>
                    <a:pt x="504444" y="504443"/>
                  </a:lnTo>
                  <a:lnTo>
                    <a:pt x="424714" y="506584"/>
                  </a:lnTo>
                  <a:lnTo>
                    <a:pt x="355476" y="512547"/>
                  </a:lnTo>
                  <a:lnTo>
                    <a:pt x="300880" y="521643"/>
                  </a:lnTo>
                  <a:lnTo>
                    <a:pt x="265078" y="533184"/>
                  </a:lnTo>
                  <a:lnTo>
                    <a:pt x="252222" y="546480"/>
                  </a:lnTo>
                  <a:lnTo>
                    <a:pt x="252222" y="966850"/>
                  </a:lnTo>
                  <a:lnTo>
                    <a:pt x="239365" y="980147"/>
                  </a:lnTo>
                  <a:lnTo>
                    <a:pt x="203563" y="991688"/>
                  </a:lnTo>
                  <a:lnTo>
                    <a:pt x="148967" y="1000784"/>
                  </a:lnTo>
                  <a:lnTo>
                    <a:pt x="79729" y="1006747"/>
                  </a:lnTo>
                  <a:lnTo>
                    <a:pt x="0" y="1008887"/>
                  </a:lnTo>
                </a:path>
              </a:pathLst>
            </a:custGeom>
            <a:ln w="28955">
              <a:solidFill>
                <a:srgbClr val="002C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32369" y="3377565"/>
            <a:ext cx="1268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Marque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todas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opções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7375" y="4702555"/>
            <a:ext cx="2679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Aqui,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não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é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necessário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preencher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7868" y="908303"/>
            <a:ext cx="733425" cy="5846445"/>
            <a:chOff x="467868" y="908303"/>
            <a:chExt cx="733425" cy="5846445"/>
          </a:xfrm>
        </p:grpSpPr>
        <p:sp>
          <p:nvSpPr>
            <p:cNvPr id="21" name="object 21"/>
            <p:cNvSpPr/>
            <p:nvPr/>
          </p:nvSpPr>
          <p:spPr>
            <a:xfrm>
              <a:off x="611886" y="6526530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80" h="215265">
                  <a:moveTo>
                    <a:pt x="468630" y="0"/>
                  </a:moveTo>
                  <a:lnTo>
                    <a:pt x="468630" y="53721"/>
                  </a:lnTo>
                  <a:lnTo>
                    <a:pt x="0" y="53721"/>
                  </a:lnTo>
                  <a:lnTo>
                    <a:pt x="0" y="161163"/>
                  </a:lnTo>
                  <a:lnTo>
                    <a:pt x="468630" y="161163"/>
                  </a:lnTo>
                  <a:lnTo>
                    <a:pt x="468630" y="214882"/>
                  </a:lnTo>
                  <a:lnTo>
                    <a:pt x="576072" y="107442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D00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86" y="6526530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80" h="215265">
                  <a:moveTo>
                    <a:pt x="576072" y="107442"/>
                  </a:moveTo>
                  <a:lnTo>
                    <a:pt x="468630" y="0"/>
                  </a:lnTo>
                  <a:lnTo>
                    <a:pt x="468630" y="53721"/>
                  </a:lnTo>
                  <a:lnTo>
                    <a:pt x="0" y="53721"/>
                  </a:lnTo>
                  <a:lnTo>
                    <a:pt x="0" y="161163"/>
                  </a:lnTo>
                  <a:lnTo>
                    <a:pt x="468630" y="161163"/>
                  </a:lnTo>
                  <a:lnTo>
                    <a:pt x="468630" y="214882"/>
                  </a:lnTo>
                  <a:lnTo>
                    <a:pt x="576072" y="107442"/>
                  </a:lnTo>
                  <a:close/>
                </a:path>
              </a:pathLst>
            </a:custGeom>
            <a:ln w="25908">
              <a:solidFill>
                <a:srgbClr val="D00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868" y="908303"/>
              <a:ext cx="288290" cy="253365"/>
            </a:xfrm>
            <a:custGeom>
              <a:avLst/>
              <a:gdLst/>
              <a:ahLst/>
              <a:cxnLst/>
              <a:rect l="l" t="t" r="r" b="b"/>
              <a:pathLst>
                <a:path w="288290" h="253365">
                  <a:moveTo>
                    <a:pt x="288036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288036" y="252984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CA0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473</Words>
  <Application>Microsoft Office PowerPoint</Application>
  <PresentationFormat>Apresentação na tela (4:3)</PresentationFormat>
  <Paragraphs>78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Arial MT</vt:lpstr>
      <vt:lpstr>Calibri</vt:lpstr>
      <vt:lpstr>Cambria</vt:lpstr>
      <vt:lpstr>Office Theme</vt:lpstr>
      <vt:lpstr>Guia para submissão</vt:lpstr>
      <vt:lpstr>1º passo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4º passo</vt:lpstr>
      <vt:lpstr>Apresentação do PowerPoint</vt:lpstr>
      <vt:lpstr>5º passo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6º passo</vt:lpstr>
      <vt:lpstr>Apresentação do PowerPoint</vt:lpstr>
      <vt:lpstr>Apresentação do PowerPoint</vt:lpstr>
      <vt:lpstr>Apresentação do PowerPoint</vt:lpstr>
      <vt:lpstr>7º passo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8º passo</vt:lpstr>
      <vt:lpstr>Apresentação do PowerPoint</vt:lpstr>
      <vt:lpstr>Pronto!</vt:lpstr>
      <vt:lpstr>Importante!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Otávio Silva</dc:creator>
  <cp:lastModifiedBy>Vanina Dias</cp:lastModifiedBy>
  <cp:revision>1</cp:revision>
  <dcterms:created xsi:type="dcterms:W3CDTF">2021-11-04T22:17:07Z</dcterms:created>
  <dcterms:modified xsi:type="dcterms:W3CDTF">2021-11-04T22:57:22Z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2021-11-04T00:00:00Z</vt:filetime>
  </property>
</Properties>
</file>